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Nuni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20" Type="http://schemas.openxmlformats.org/officeDocument/2006/relationships/slide" Target="slides/slide15.xml"/><Relationship Id="rId42" Type="http://schemas.openxmlformats.org/officeDocument/2006/relationships/font" Target="fonts/Nunito-italic.fntdata"/><Relationship Id="rId41" Type="http://schemas.openxmlformats.org/officeDocument/2006/relationships/font" Target="fonts/Nuni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Nuni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5f2c6724e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5f2c6724e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48131e2e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48131e2e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51d5e2bb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51d5e2bb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5f2c6724e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5f2c6724e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5f2c6724e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5f2c6724e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51d5e2bb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51d5e2bb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d51d5e2bb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d51d5e2bb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51d5e2bb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51d5e2bb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fitted brightness values (range 0-250) to typical lux values in a room (range 0-100) with an inverse relationship. As lux decreases, the bulb’s brightness increases.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51d5e2bb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51d5e2bb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that count_to_30() locks up the code because current method uses time.sleep() function.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5f2c6724e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5f2c6724e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5ea8ca33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5ea8ca33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5f2c6724e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5f2c6724e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5f2c6724e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5f2c6724e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5f2c6724e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5f2c6724e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5f2c6724e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a5f2c6724e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a5f2c6724e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a5f2c6724e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48131e2e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d48131e2e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5f2c6724e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5f2c6724e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d48131e2e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d48131e2e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48131e2e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d48131e2e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48c5a0d6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48c5a0d6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5f2c6724e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5f2c6724e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072dad9e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d072dad9e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Have palmer focus on the bulb</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d48c5a0d6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d48c5a0d6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Notice the red activation light of the motion sensor on top of the box.</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a5f2c6724e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a5f2c6724e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5f2c6724e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5f2c6724e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59d31ddc8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d59d31ddc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5f2c6724e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5f2c6724e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5f2c6724e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5f2c6724e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5f2c6724e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5f2c6724e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5f2c6724e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5f2c6724e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5f2c6724e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5f2c6724e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48131e2e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48131e2e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drive.google.com/file/d/1yVeUFnURWHyk5O9sd6BqrITzsMQdSAW5/view" TargetMode="External"/><Relationship Id="rId4" Type="http://schemas.openxmlformats.org/officeDocument/2006/relationships/image" Target="../media/image1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drive.google.com/file/d/1RgAo5MfDl2GcUpE8dETkKTIXBbw2sKwG/view" TargetMode="External"/><Relationship Id="rId4"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drive.google.com/file/d/10Gb63A5wVCX2qXYlEYJrFNzvtZkP1yIv/view" TargetMode="External"/><Relationship Id="rId4" Type="http://schemas.openxmlformats.org/officeDocument/2006/relationships/image" Target="../media/image1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drive.google.com/file/d/1drOcREQ1rRM8TxVLuhA-08zA8nlOx3HM/view" TargetMode="External"/><Relationship Id="rId4"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drive.google.com/file/d/1vzutRO7H-ayPly7RnYwfVj5UeOzboNFB/view" TargetMode="External"/><Relationship Id="rId4"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drive.google.com/file/d/1kb2eHvSRDV0xKTqURvFAmBaiF__etZxP/view" TargetMode="External"/><Relationship Id="rId4" Type="http://schemas.openxmlformats.org/officeDocument/2006/relationships/image" Target="../media/image1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drive.google.com/file/d/1zSgsf0zokCcYovTWa1sNkzS4hapCoe_E/view" TargetMode="External"/><Relationship Id="rId4" Type="http://schemas.openxmlformats.org/officeDocument/2006/relationships/image" Target="../media/image2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908200" y="1822825"/>
            <a:ext cx="73224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Smart Light Controller (SLC)</a:t>
            </a:r>
            <a:endParaRPr/>
          </a:p>
          <a:p>
            <a:pPr indent="0" lvl="0" marL="0" rtl="0" algn="ctr">
              <a:spcBef>
                <a:spcPts val="0"/>
              </a:spcBef>
              <a:spcAft>
                <a:spcPts val="0"/>
              </a:spcAft>
              <a:buNone/>
            </a:pPr>
            <a:r>
              <a:rPr lang="en" sz="2000"/>
              <a:t>Team 20</a:t>
            </a:r>
            <a:endParaRPr sz="2000"/>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April 28,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Software</a:t>
            </a:r>
            <a:endParaRPr/>
          </a:p>
        </p:txBody>
      </p:sp>
      <p:sp>
        <p:nvSpPr>
          <p:cNvPr id="194" name="Google Shape;194;p22"/>
          <p:cNvSpPr txBox="1"/>
          <p:nvPr>
            <p:ph idx="1" type="body"/>
          </p:nvPr>
        </p:nvSpPr>
        <p:spPr>
          <a:xfrm>
            <a:off x="819150" y="1463275"/>
            <a:ext cx="7505700" cy="2888400"/>
          </a:xfrm>
          <a:prstGeom prst="rect">
            <a:avLst/>
          </a:prstGeom>
        </p:spPr>
        <p:txBody>
          <a:bodyPr anchorCtr="0" anchor="t" bIns="91425" lIns="91425" spcFirstLastPara="1" rIns="91425" wrap="square" tIns="91425">
            <a:noAutofit/>
          </a:bodyPr>
          <a:lstStyle/>
          <a:p>
            <a:pPr indent="-317500" lvl="0" marL="457200" rtl="0" algn="l">
              <a:lnSpc>
                <a:spcPct val="107916"/>
              </a:lnSpc>
              <a:spcBef>
                <a:spcPts val="0"/>
              </a:spcBef>
              <a:spcAft>
                <a:spcPts val="0"/>
              </a:spcAft>
              <a:buSzPts val="1400"/>
              <a:buChar char="❖"/>
            </a:pPr>
            <a:r>
              <a:rPr lang="en" sz="1400"/>
              <a:t>Three Python files:</a:t>
            </a:r>
            <a:endParaRPr sz="1400"/>
          </a:p>
          <a:p>
            <a:pPr indent="-304800" lvl="1" marL="914400" rtl="0" algn="l">
              <a:lnSpc>
                <a:spcPct val="107916"/>
              </a:lnSpc>
              <a:spcBef>
                <a:spcPts val="0"/>
              </a:spcBef>
              <a:spcAft>
                <a:spcPts val="0"/>
              </a:spcAft>
              <a:buSzPts val="1200"/>
              <a:buChar char="➢"/>
            </a:pPr>
            <a:r>
              <a:rPr lang="en" sz="1200"/>
              <a:t>lightbulb.py - serves a BlueZ bluetooth service and establishes a bluetooth connection with the Philips Hue smart bulb. This file holds the bulb on/off and brightness change functions and is referenced by server_setup.py.</a:t>
            </a:r>
            <a:endParaRPr sz="1200"/>
          </a:p>
          <a:p>
            <a:pPr indent="-304800" lvl="1" marL="914400" rtl="0" algn="l">
              <a:lnSpc>
                <a:spcPct val="107916"/>
              </a:lnSpc>
              <a:spcBef>
                <a:spcPts val="0"/>
              </a:spcBef>
              <a:spcAft>
                <a:spcPts val="0"/>
              </a:spcAft>
              <a:buSzPts val="1200"/>
              <a:buChar char="➢"/>
            </a:pPr>
            <a:r>
              <a:rPr lang="en" sz="1200"/>
              <a:t>server_setup.py - serves a static html web server, then performs bulb state/brightness changes based on post requests</a:t>
            </a:r>
            <a:r>
              <a:rPr lang="en" sz="1200"/>
              <a:t> and</a:t>
            </a:r>
            <a:r>
              <a:rPr lang="en" sz="1200"/>
              <a:t> sensor input.</a:t>
            </a:r>
            <a:endParaRPr sz="1200"/>
          </a:p>
          <a:p>
            <a:pPr indent="-304800" lvl="1" marL="914400" rtl="0" algn="l">
              <a:lnSpc>
                <a:spcPct val="107916"/>
              </a:lnSpc>
              <a:spcBef>
                <a:spcPts val="0"/>
              </a:spcBef>
              <a:spcAft>
                <a:spcPts val="0"/>
              </a:spcAft>
              <a:buSzPts val="1200"/>
              <a:buChar char="➢"/>
            </a:pPr>
            <a:r>
              <a:rPr lang="en" sz="1200"/>
              <a:t>sensor_data.py - reads sensor inputs (light sensor, motion sensor, and touch sensor) constantly. This file is referenced by server_setup.py.</a:t>
            </a:r>
            <a:endParaRPr sz="1200"/>
          </a:p>
          <a:p>
            <a:pPr indent="-317500" lvl="0" marL="457200" rtl="0" algn="l">
              <a:lnSpc>
                <a:spcPct val="107916"/>
              </a:lnSpc>
              <a:spcBef>
                <a:spcPts val="0"/>
              </a:spcBef>
              <a:spcAft>
                <a:spcPts val="0"/>
              </a:spcAft>
              <a:buSzPts val="1400"/>
              <a:buChar char="❖"/>
            </a:pPr>
            <a:r>
              <a:rPr lang="en" sz="1400"/>
              <a:t>One CSV file:</a:t>
            </a:r>
            <a:endParaRPr sz="1400"/>
          </a:p>
          <a:p>
            <a:pPr indent="-304800" lvl="1" marL="914400" rtl="0" algn="l">
              <a:lnSpc>
                <a:spcPct val="107916"/>
              </a:lnSpc>
              <a:spcBef>
                <a:spcPts val="0"/>
              </a:spcBef>
              <a:spcAft>
                <a:spcPts val="0"/>
              </a:spcAft>
              <a:buSzPts val="1200"/>
              <a:buChar char="➢"/>
            </a:pPr>
            <a:r>
              <a:rPr lang="en" sz="1200"/>
              <a:t>history.csv - stores historical data including time/date of bulb state change, type of state change (on/off or brightness change), medium of change, and brightness value.</a:t>
            </a:r>
            <a:endParaRPr sz="1200"/>
          </a:p>
          <a:p>
            <a:pPr indent="-317500" lvl="0" marL="457200" rtl="0" algn="l">
              <a:lnSpc>
                <a:spcPct val="107916"/>
              </a:lnSpc>
              <a:spcBef>
                <a:spcPts val="0"/>
              </a:spcBef>
              <a:spcAft>
                <a:spcPts val="0"/>
              </a:spcAft>
              <a:buSzPts val="1400"/>
              <a:buChar char="❖"/>
            </a:pPr>
            <a:r>
              <a:rPr lang="en" sz="1400"/>
              <a:t>One HTML file:</a:t>
            </a:r>
            <a:endParaRPr sz="1400"/>
          </a:p>
          <a:p>
            <a:pPr indent="-304800" lvl="1" marL="914400" rtl="0" algn="l">
              <a:lnSpc>
                <a:spcPct val="107916"/>
              </a:lnSpc>
              <a:spcBef>
                <a:spcPts val="0"/>
              </a:spcBef>
              <a:spcAft>
                <a:spcPts val="0"/>
              </a:spcAft>
              <a:buSzPts val="1200"/>
              <a:buChar char="➢"/>
            </a:pPr>
            <a:r>
              <a:rPr lang="en" sz="1200"/>
              <a:t>index.html - static html code that displays the necessary buttons/input fields for user control. Also displays historical brightness changes..</a:t>
            </a:r>
            <a:endParaRPr sz="1200"/>
          </a:p>
        </p:txBody>
      </p:sp>
      <p:sp>
        <p:nvSpPr>
          <p:cNvPr id="195" name="Google Shape;195;p22"/>
          <p:cNvSpPr/>
          <p:nvPr/>
        </p:nvSpPr>
        <p:spPr>
          <a:xfrm>
            <a:off x="210825" y="211525"/>
            <a:ext cx="274200" cy="91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819150" y="3550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 for Software Design</a:t>
            </a:r>
            <a:endParaRPr/>
          </a:p>
        </p:txBody>
      </p:sp>
      <p:pic>
        <p:nvPicPr>
          <p:cNvPr id="201" name="Google Shape;201;p23"/>
          <p:cNvPicPr preferRelativeResize="0"/>
          <p:nvPr/>
        </p:nvPicPr>
        <p:blipFill rotWithShape="1">
          <a:blip r:embed="rId3">
            <a:alphaModFix/>
          </a:blip>
          <a:srcRect b="2037" l="0" r="0" t="0"/>
          <a:stretch/>
        </p:blipFill>
        <p:spPr>
          <a:xfrm>
            <a:off x="1924750" y="993175"/>
            <a:ext cx="5273500" cy="3667776"/>
          </a:xfrm>
          <a:prstGeom prst="rect">
            <a:avLst/>
          </a:prstGeom>
          <a:noFill/>
          <a:ln>
            <a:noFill/>
          </a:ln>
        </p:spPr>
      </p:pic>
      <p:sp>
        <p:nvSpPr>
          <p:cNvPr id="202" name="Google Shape;202;p23"/>
          <p:cNvSpPr/>
          <p:nvPr/>
        </p:nvSpPr>
        <p:spPr>
          <a:xfrm>
            <a:off x="210825" y="211525"/>
            <a:ext cx="274200" cy="91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23"/>
          <p:cNvPicPr preferRelativeResize="0"/>
          <p:nvPr/>
        </p:nvPicPr>
        <p:blipFill>
          <a:blip r:embed="rId4">
            <a:alphaModFix/>
          </a:blip>
          <a:stretch>
            <a:fillRect/>
          </a:stretch>
        </p:blipFill>
        <p:spPr>
          <a:xfrm>
            <a:off x="1844325" y="962137"/>
            <a:ext cx="5273500" cy="372985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819150" y="845600"/>
            <a:ext cx="7505700" cy="656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Lightbulb Class</a:t>
            </a:r>
            <a:endParaRPr/>
          </a:p>
          <a:p>
            <a:pPr indent="0" lvl="0" marL="0" rtl="0" algn="l">
              <a:spcBef>
                <a:spcPts val="0"/>
              </a:spcBef>
              <a:spcAft>
                <a:spcPts val="0"/>
              </a:spcAft>
              <a:buNone/>
            </a:pPr>
            <a:r>
              <a:t/>
            </a:r>
            <a:endParaRPr/>
          </a:p>
        </p:txBody>
      </p:sp>
      <p:sp>
        <p:nvSpPr>
          <p:cNvPr id="209" name="Google Shape;209;p24"/>
          <p:cNvSpPr txBox="1"/>
          <p:nvPr>
            <p:ph idx="1" type="body"/>
          </p:nvPr>
        </p:nvSpPr>
        <p:spPr>
          <a:xfrm>
            <a:off x="819150" y="143567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Bluetoothctl is a utility used to establish a bluetooth connection with the bulb upon </a:t>
            </a:r>
            <a:r>
              <a:rPr lang="en"/>
              <a:t>initialization</a:t>
            </a:r>
            <a:r>
              <a:rPr lang="en"/>
              <a:t>. Then, Generic Attribute Profile (GATT) services are used to write and read to specific characteristics. </a:t>
            </a:r>
            <a:endParaRPr/>
          </a:p>
          <a:p>
            <a:pPr indent="0" lvl="0" marL="0" rtl="0" algn="l">
              <a:spcBef>
                <a:spcPts val="1200"/>
              </a:spcBef>
              <a:spcAft>
                <a:spcPts val="0"/>
              </a:spcAft>
              <a:buNone/>
            </a:pPr>
            <a:r>
              <a:rPr lang="en"/>
              <a:t>Member data for the status of the bulb, as well as brightness, and the associated methods.</a:t>
            </a:r>
            <a:endParaRPr/>
          </a:p>
          <a:p>
            <a:pPr indent="0" lvl="0" marL="0" rtl="0" algn="l">
              <a:spcBef>
                <a:spcPts val="1200"/>
              </a:spcBef>
              <a:spcAft>
                <a:spcPts val="1200"/>
              </a:spcAft>
              <a:buNone/>
            </a:pPr>
            <a:r>
              <a:t/>
            </a:r>
            <a:endParaRPr/>
          </a:p>
        </p:txBody>
      </p:sp>
      <p:pic>
        <p:nvPicPr>
          <p:cNvPr id="210" name="Google Shape;210;p24"/>
          <p:cNvPicPr preferRelativeResize="0"/>
          <p:nvPr/>
        </p:nvPicPr>
        <p:blipFill>
          <a:blip r:embed="rId3">
            <a:alphaModFix/>
          </a:blip>
          <a:stretch>
            <a:fillRect/>
          </a:stretch>
        </p:blipFill>
        <p:spPr>
          <a:xfrm>
            <a:off x="819150" y="3237125"/>
            <a:ext cx="2257425" cy="304800"/>
          </a:xfrm>
          <a:prstGeom prst="rect">
            <a:avLst/>
          </a:prstGeom>
          <a:noFill/>
          <a:ln>
            <a:noFill/>
          </a:ln>
        </p:spPr>
      </p:pic>
      <p:pic>
        <p:nvPicPr>
          <p:cNvPr id="211" name="Google Shape;211;p24"/>
          <p:cNvPicPr preferRelativeResize="0"/>
          <p:nvPr/>
        </p:nvPicPr>
        <p:blipFill>
          <a:blip r:embed="rId4">
            <a:alphaModFix/>
          </a:blip>
          <a:stretch>
            <a:fillRect/>
          </a:stretch>
        </p:blipFill>
        <p:spPr>
          <a:xfrm>
            <a:off x="819138" y="3541925"/>
            <a:ext cx="2419350" cy="381000"/>
          </a:xfrm>
          <a:prstGeom prst="rect">
            <a:avLst/>
          </a:prstGeom>
          <a:noFill/>
          <a:ln>
            <a:noFill/>
          </a:ln>
        </p:spPr>
      </p:pic>
      <p:pic>
        <p:nvPicPr>
          <p:cNvPr id="212" name="Google Shape;212;p24"/>
          <p:cNvPicPr preferRelativeResize="0"/>
          <p:nvPr/>
        </p:nvPicPr>
        <p:blipFill>
          <a:blip r:embed="rId5">
            <a:alphaModFix/>
          </a:blip>
          <a:stretch>
            <a:fillRect/>
          </a:stretch>
        </p:blipFill>
        <p:spPr>
          <a:xfrm>
            <a:off x="878350" y="3878525"/>
            <a:ext cx="4657725" cy="409575"/>
          </a:xfrm>
          <a:prstGeom prst="rect">
            <a:avLst/>
          </a:prstGeom>
          <a:noFill/>
          <a:ln>
            <a:noFill/>
          </a:ln>
        </p:spPr>
      </p:pic>
      <p:sp>
        <p:nvSpPr>
          <p:cNvPr id="213" name="Google Shape;213;p24"/>
          <p:cNvSpPr/>
          <p:nvPr/>
        </p:nvSpPr>
        <p:spPr>
          <a:xfrm>
            <a:off x="210825" y="211525"/>
            <a:ext cx="274200" cy="91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5"/>
          <p:cNvPicPr preferRelativeResize="0"/>
          <p:nvPr/>
        </p:nvPicPr>
        <p:blipFill rotWithShape="1">
          <a:blip r:embed="rId3">
            <a:alphaModFix/>
          </a:blip>
          <a:srcRect b="0" l="0" r="31824" t="17884"/>
          <a:stretch/>
        </p:blipFill>
        <p:spPr>
          <a:xfrm>
            <a:off x="2130377" y="377027"/>
            <a:ext cx="5244150" cy="4389425"/>
          </a:xfrm>
          <a:prstGeom prst="rect">
            <a:avLst/>
          </a:prstGeom>
          <a:noFill/>
          <a:ln>
            <a:noFill/>
          </a:ln>
        </p:spPr>
      </p:pic>
      <p:sp>
        <p:nvSpPr>
          <p:cNvPr id="219" name="Google Shape;219;p25"/>
          <p:cNvSpPr/>
          <p:nvPr/>
        </p:nvSpPr>
        <p:spPr>
          <a:xfrm>
            <a:off x="210825" y="211525"/>
            <a:ext cx="274200" cy="91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 </a:t>
            </a:r>
            <a:r>
              <a:rPr lang="en"/>
              <a:t>features</a:t>
            </a:r>
            <a:r>
              <a:rPr lang="en"/>
              <a:t> </a:t>
            </a:r>
            <a:endParaRPr/>
          </a:p>
        </p:txBody>
      </p:sp>
      <p:sp>
        <p:nvSpPr>
          <p:cNvPr id="225" name="Google Shape;225;p26"/>
          <p:cNvSpPr txBox="1"/>
          <p:nvPr>
            <p:ph idx="1" type="body"/>
          </p:nvPr>
        </p:nvSpPr>
        <p:spPr>
          <a:xfrm>
            <a:off x="819150" y="1672500"/>
            <a:ext cx="7505700" cy="2448000"/>
          </a:xfrm>
          <a:prstGeom prst="rect">
            <a:avLst/>
          </a:prstGeom>
        </p:spPr>
        <p:txBody>
          <a:bodyPr anchorCtr="0" anchor="t" bIns="91425" lIns="91425" spcFirstLastPara="1" rIns="91425" wrap="square" tIns="91425">
            <a:normAutofit/>
          </a:bodyPr>
          <a:lstStyle/>
          <a:p>
            <a:pPr indent="-304800" lvl="0" marL="457200" rtl="0" algn="l">
              <a:lnSpc>
                <a:spcPct val="100000"/>
              </a:lnSpc>
              <a:spcBef>
                <a:spcPts val="0"/>
              </a:spcBef>
              <a:spcAft>
                <a:spcPts val="0"/>
              </a:spcAft>
              <a:buClr>
                <a:srgbClr val="000000"/>
              </a:buClr>
              <a:buSzPts val="1200"/>
              <a:buFont typeface="Times New Roman"/>
              <a:buChar char="❖"/>
            </a:pPr>
            <a:r>
              <a:rPr lang="en"/>
              <a:t>Access webpage for all control options </a:t>
            </a:r>
            <a:r>
              <a:rPr lang="en"/>
              <a:t>available</a:t>
            </a:r>
            <a:r>
              <a:rPr lang="en"/>
              <a:t> to desktop users.</a:t>
            </a:r>
            <a:endParaRPr/>
          </a:p>
          <a:p>
            <a:pPr indent="-311150" lvl="0" marL="457200" rtl="0" algn="l">
              <a:lnSpc>
                <a:spcPct val="100000"/>
              </a:lnSpc>
              <a:spcBef>
                <a:spcPts val="0"/>
              </a:spcBef>
              <a:spcAft>
                <a:spcPts val="0"/>
              </a:spcAft>
              <a:buSzPts val="1300"/>
              <a:buChar char="❖"/>
            </a:pPr>
            <a:r>
              <a:rPr lang="en"/>
              <a:t>Installed on two members phones. </a:t>
            </a:r>
            <a:endParaRPr/>
          </a:p>
        </p:txBody>
      </p:sp>
      <p:sp>
        <p:nvSpPr>
          <p:cNvPr id="226" name="Google Shape;226;p26"/>
          <p:cNvSpPr/>
          <p:nvPr/>
        </p:nvSpPr>
        <p:spPr>
          <a:xfrm>
            <a:off x="210825" y="211525"/>
            <a:ext cx="274200" cy="91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26"/>
          <p:cNvPicPr preferRelativeResize="0"/>
          <p:nvPr/>
        </p:nvPicPr>
        <p:blipFill>
          <a:blip r:embed="rId3">
            <a:alphaModFix/>
          </a:blip>
          <a:stretch>
            <a:fillRect/>
          </a:stretch>
        </p:blipFill>
        <p:spPr>
          <a:xfrm>
            <a:off x="2417752" y="2301650"/>
            <a:ext cx="4308500" cy="2407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ph type="title"/>
          </p:nvPr>
        </p:nvSpPr>
        <p:spPr>
          <a:xfrm>
            <a:off x="819150" y="1036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Touch Sensor Algorithm</a:t>
            </a:r>
            <a:endParaRPr/>
          </a:p>
        </p:txBody>
      </p:sp>
      <p:sp>
        <p:nvSpPr>
          <p:cNvPr id="233" name="Google Shape;233;p27"/>
          <p:cNvSpPr txBox="1"/>
          <p:nvPr>
            <p:ph idx="1" type="body"/>
          </p:nvPr>
        </p:nvSpPr>
        <p:spPr>
          <a:xfrm>
            <a:off x="819150" y="17924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The following is pseudo-code for how the touch sensor algorithm is implemented in server_setup.py on the Raspberry Pi:</a:t>
            </a:r>
            <a:endParaRPr sz="1500"/>
          </a:p>
          <a:p>
            <a:pPr indent="0" lvl="0" marL="0" rtl="0" algn="l">
              <a:lnSpc>
                <a:spcPct val="100000"/>
              </a:lnSpc>
              <a:spcBef>
                <a:spcPts val="1200"/>
              </a:spcBef>
              <a:spcAft>
                <a:spcPts val="0"/>
              </a:spcAft>
              <a:buNone/>
            </a:pPr>
            <a:r>
              <a:rPr i="1" lang="en" sz="1500"/>
              <a:t>	if (touch sensor enabled) and (light bulb is off):</a:t>
            </a:r>
            <a:endParaRPr i="1" sz="1500"/>
          </a:p>
          <a:p>
            <a:pPr indent="0" lvl="0" marL="0" rtl="0" algn="l">
              <a:lnSpc>
                <a:spcPct val="100000"/>
              </a:lnSpc>
              <a:spcBef>
                <a:spcPts val="1200"/>
              </a:spcBef>
              <a:spcAft>
                <a:spcPts val="0"/>
              </a:spcAft>
              <a:buNone/>
            </a:pPr>
            <a:r>
              <a:rPr i="1" lang="en" sz="1500"/>
              <a:t>		turn_bulb_on()</a:t>
            </a:r>
            <a:endParaRPr i="1" sz="1500"/>
          </a:p>
          <a:p>
            <a:pPr indent="0" lvl="0" marL="0" rtl="0" algn="l">
              <a:lnSpc>
                <a:spcPct val="100000"/>
              </a:lnSpc>
              <a:spcBef>
                <a:spcPts val="1200"/>
              </a:spcBef>
              <a:spcAft>
                <a:spcPts val="0"/>
              </a:spcAft>
              <a:buNone/>
            </a:pPr>
            <a:r>
              <a:rPr i="1" lang="en" sz="1500"/>
              <a:t>	else if (touch sensor enabled) and (light bulb is on):</a:t>
            </a:r>
            <a:endParaRPr i="1" sz="1500"/>
          </a:p>
          <a:p>
            <a:pPr indent="0" lvl="0" marL="0" rtl="0" algn="l">
              <a:lnSpc>
                <a:spcPct val="100000"/>
              </a:lnSpc>
              <a:spcBef>
                <a:spcPts val="1200"/>
              </a:spcBef>
              <a:spcAft>
                <a:spcPts val="1200"/>
              </a:spcAft>
              <a:buNone/>
            </a:pPr>
            <a:r>
              <a:rPr i="1" lang="en" sz="1500"/>
              <a:t>		turn_bulb_off()</a:t>
            </a:r>
            <a:endParaRPr i="1" sz="1500"/>
          </a:p>
        </p:txBody>
      </p:sp>
      <p:sp>
        <p:nvSpPr>
          <p:cNvPr id="234" name="Google Shape;234;p27"/>
          <p:cNvSpPr/>
          <p:nvPr/>
        </p:nvSpPr>
        <p:spPr>
          <a:xfrm>
            <a:off x="210825" y="211525"/>
            <a:ext cx="274200" cy="91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ph idx="1" type="body"/>
          </p:nvPr>
        </p:nvSpPr>
        <p:spPr>
          <a:xfrm>
            <a:off x="819150" y="1518900"/>
            <a:ext cx="7505700" cy="362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The following is pseudo-code for how the light sensor algorithm is implemented in server_setup.py on the Raspberry Pi:</a:t>
            </a:r>
            <a:endParaRPr sz="1500"/>
          </a:p>
          <a:p>
            <a:pPr indent="0" lvl="0" marL="0" rtl="0" algn="l">
              <a:lnSpc>
                <a:spcPct val="100000"/>
              </a:lnSpc>
              <a:spcBef>
                <a:spcPts val="1200"/>
              </a:spcBef>
              <a:spcAft>
                <a:spcPts val="0"/>
              </a:spcAft>
              <a:buNone/>
            </a:pPr>
            <a:r>
              <a:rPr i="1" lang="en" sz="1500"/>
              <a:t>	if (light sensor mode enabled):</a:t>
            </a:r>
            <a:endParaRPr i="1" sz="1500"/>
          </a:p>
          <a:p>
            <a:pPr indent="0" lvl="0" marL="0" rtl="0" algn="l">
              <a:lnSpc>
                <a:spcPct val="100000"/>
              </a:lnSpc>
              <a:spcBef>
                <a:spcPts val="1200"/>
              </a:spcBef>
              <a:spcAft>
                <a:spcPts val="0"/>
              </a:spcAft>
              <a:buNone/>
            </a:pPr>
            <a:r>
              <a:rPr i="1" lang="en" sz="1500"/>
              <a:t>		bulb_brightness = sensor_data.brightness</a:t>
            </a:r>
            <a:endParaRPr i="1" sz="1500"/>
          </a:p>
          <a:p>
            <a:pPr indent="0" lvl="0" marL="0" rtl="0" algn="l">
              <a:lnSpc>
                <a:spcPct val="100000"/>
              </a:lnSpc>
              <a:spcBef>
                <a:spcPts val="1200"/>
              </a:spcBef>
              <a:spcAft>
                <a:spcPts val="0"/>
              </a:spcAft>
              <a:buNone/>
            </a:pPr>
            <a:r>
              <a:rPr lang="en" sz="1500"/>
              <a:t>The variable brightness (in sensor_data.py) referenced above is defined as below:</a:t>
            </a:r>
            <a:endParaRPr sz="1500"/>
          </a:p>
          <a:p>
            <a:pPr indent="0" lvl="0" marL="0" rtl="0" algn="l">
              <a:lnSpc>
                <a:spcPct val="100000"/>
              </a:lnSpc>
              <a:spcBef>
                <a:spcPts val="1200"/>
              </a:spcBef>
              <a:spcAft>
                <a:spcPts val="0"/>
              </a:spcAft>
              <a:buNone/>
            </a:pPr>
            <a:r>
              <a:rPr lang="en" sz="1500"/>
              <a:t>	</a:t>
            </a:r>
            <a:r>
              <a:rPr i="1" lang="en" sz="1500"/>
              <a:t>light_sensor_output = round(2.5 * light_sensor_output - 1.896e^-14)</a:t>
            </a:r>
            <a:endParaRPr i="1" sz="1500"/>
          </a:p>
          <a:p>
            <a:pPr indent="457200" lvl="0" marL="0" rtl="0" algn="l">
              <a:lnSpc>
                <a:spcPct val="100000"/>
              </a:lnSpc>
              <a:spcBef>
                <a:spcPts val="1200"/>
              </a:spcBef>
              <a:spcAft>
                <a:spcPts val="0"/>
              </a:spcAft>
              <a:buNone/>
            </a:pPr>
            <a:r>
              <a:rPr i="1" lang="en" sz="1500"/>
              <a:t>brightness = round(-2.5 * light_sensor_output + 250) </a:t>
            </a:r>
            <a:endParaRPr i="1" sz="1500"/>
          </a:p>
          <a:p>
            <a:pPr indent="0" lvl="0" marL="0" rtl="0" algn="l">
              <a:lnSpc>
                <a:spcPct val="100000"/>
              </a:lnSpc>
              <a:spcBef>
                <a:spcPts val="1200"/>
              </a:spcBef>
              <a:spcAft>
                <a:spcPts val="1200"/>
              </a:spcAft>
              <a:buNone/>
            </a:pPr>
            <a:r>
              <a:rPr lang="en" sz="1500"/>
              <a:t>These assignments are based on a fit model produced in MATLAB. See the next slide.</a:t>
            </a:r>
            <a:endParaRPr sz="1500"/>
          </a:p>
        </p:txBody>
      </p:sp>
      <p:sp>
        <p:nvSpPr>
          <p:cNvPr id="240" name="Google Shape;240;p28"/>
          <p:cNvSpPr txBox="1"/>
          <p:nvPr>
            <p:ph type="title"/>
          </p:nvPr>
        </p:nvSpPr>
        <p:spPr>
          <a:xfrm>
            <a:off x="819150" y="8006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Light</a:t>
            </a:r>
            <a:r>
              <a:rPr lang="en"/>
              <a:t> Sensor Algorithm</a:t>
            </a:r>
            <a:endParaRPr/>
          </a:p>
        </p:txBody>
      </p:sp>
      <p:sp>
        <p:nvSpPr>
          <p:cNvPr id="241" name="Google Shape;241;p28"/>
          <p:cNvSpPr/>
          <p:nvPr/>
        </p:nvSpPr>
        <p:spPr>
          <a:xfrm>
            <a:off x="210825" y="211525"/>
            <a:ext cx="274200" cy="91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819150" y="2383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Light Sensor Algorithm</a:t>
            </a:r>
            <a:endParaRPr/>
          </a:p>
        </p:txBody>
      </p:sp>
      <p:pic>
        <p:nvPicPr>
          <p:cNvPr id="247" name="Google Shape;247;p29"/>
          <p:cNvPicPr preferRelativeResize="0"/>
          <p:nvPr/>
        </p:nvPicPr>
        <p:blipFill>
          <a:blip r:embed="rId3">
            <a:alphaModFix/>
          </a:blip>
          <a:stretch>
            <a:fillRect/>
          </a:stretch>
        </p:blipFill>
        <p:spPr>
          <a:xfrm>
            <a:off x="2141463" y="885175"/>
            <a:ext cx="4861066" cy="3645800"/>
          </a:xfrm>
          <a:prstGeom prst="rect">
            <a:avLst/>
          </a:prstGeom>
          <a:noFill/>
          <a:ln>
            <a:noFill/>
          </a:ln>
        </p:spPr>
      </p:pic>
      <p:sp>
        <p:nvSpPr>
          <p:cNvPr id="248" name="Google Shape;248;p29"/>
          <p:cNvSpPr txBox="1"/>
          <p:nvPr/>
        </p:nvSpPr>
        <p:spPr>
          <a:xfrm>
            <a:off x="2000225" y="4448550"/>
            <a:ext cx="549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666666"/>
                </a:solidFill>
                <a:latin typeface="Calibri"/>
                <a:ea typeface="Calibri"/>
                <a:cs typeface="Calibri"/>
                <a:sym typeface="Calibri"/>
              </a:rPr>
              <a:t>note: fit model produced in MATLAB but implemented in sensor_data.py</a:t>
            </a:r>
            <a:endParaRPr i="1">
              <a:solidFill>
                <a:srgbClr val="666666"/>
              </a:solidFill>
              <a:latin typeface="Calibri"/>
              <a:ea typeface="Calibri"/>
              <a:cs typeface="Calibri"/>
              <a:sym typeface="Calibri"/>
            </a:endParaRPr>
          </a:p>
        </p:txBody>
      </p:sp>
      <p:sp>
        <p:nvSpPr>
          <p:cNvPr id="249" name="Google Shape;249;p29"/>
          <p:cNvSpPr/>
          <p:nvPr/>
        </p:nvSpPr>
        <p:spPr>
          <a:xfrm>
            <a:off x="210825" y="211525"/>
            <a:ext cx="274200" cy="91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819150" y="7588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Motion Sensor Algorithm</a:t>
            </a:r>
            <a:endParaRPr/>
          </a:p>
        </p:txBody>
      </p:sp>
      <p:sp>
        <p:nvSpPr>
          <p:cNvPr id="255" name="Google Shape;255;p30"/>
          <p:cNvSpPr txBox="1"/>
          <p:nvPr>
            <p:ph idx="1" type="body"/>
          </p:nvPr>
        </p:nvSpPr>
        <p:spPr>
          <a:xfrm>
            <a:off x="819150" y="1445400"/>
            <a:ext cx="7505700" cy="3946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t>The following is pseudo-code for how the motion sensor algorithm is implemented in server_setup.py on the Raspberry Pi:</a:t>
            </a:r>
            <a:endParaRPr sz="1500"/>
          </a:p>
          <a:p>
            <a:pPr indent="0" lvl="0" marL="0" rtl="0" algn="l">
              <a:lnSpc>
                <a:spcPct val="100000"/>
              </a:lnSpc>
              <a:spcBef>
                <a:spcPts val="1200"/>
              </a:spcBef>
              <a:spcAft>
                <a:spcPts val="0"/>
              </a:spcAft>
              <a:buNone/>
            </a:pPr>
            <a:r>
              <a:rPr i="1" lang="en" sz="1500"/>
              <a:t>	if (motion sensor mode enabled):</a:t>
            </a:r>
            <a:endParaRPr i="1" sz="1500"/>
          </a:p>
          <a:p>
            <a:pPr indent="0" lvl="0" marL="0" rtl="0" algn="l">
              <a:lnSpc>
                <a:spcPct val="100000"/>
              </a:lnSpc>
              <a:spcBef>
                <a:spcPts val="1200"/>
              </a:spcBef>
              <a:spcAft>
                <a:spcPts val="0"/>
              </a:spcAft>
              <a:buNone/>
            </a:pPr>
            <a:r>
              <a:rPr i="1" lang="en" sz="1500"/>
              <a:t>		if (web ‘Off’ enabled) or (touch sensor enabled):</a:t>
            </a:r>
            <a:endParaRPr i="1" sz="1500"/>
          </a:p>
          <a:p>
            <a:pPr indent="0" lvl="0" marL="0" rtl="0" algn="l">
              <a:lnSpc>
                <a:spcPct val="100000"/>
              </a:lnSpc>
              <a:spcBef>
                <a:spcPts val="1200"/>
              </a:spcBef>
              <a:spcAft>
                <a:spcPts val="0"/>
              </a:spcAft>
              <a:buNone/>
            </a:pPr>
            <a:r>
              <a:rPr i="1" lang="en" sz="1500"/>
              <a:t>			count_to_30()</a:t>
            </a:r>
            <a:endParaRPr i="1" sz="1500"/>
          </a:p>
          <a:p>
            <a:pPr indent="0" lvl="0" marL="0" rtl="0" algn="l">
              <a:lnSpc>
                <a:spcPct val="100000"/>
              </a:lnSpc>
              <a:spcBef>
                <a:spcPts val="1200"/>
              </a:spcBef>
              <a:spcAft>
                <a:spcPts val="0"/>
              </a:spcAft>
              <a:buNone/>
            </a:pPr>
            <a:r>
              <a:rPr i="1" lang="en" sz="1500"/>
              <a:t>		else:</a:t>
            </a:r>
            <a:endParaRPr i="1" sz="1500"/>
          </a:p>
          <a:p>
            <a:pPr indent="0" lvl="0" marL="0" rtl="0" algn="l">
              <a:lnSpc>
                <a:spcPct val="100000"/>
              </a:lnSpc>
              <a:spcBef>
                <a:spcPts val="1200"/>
              </a:spcBef>
              <a:spcAft>
                <a:spcPts val="0"/>
              </a:spcAft>
              <a:buNone/>
            </a:pPr>
            <a:r>
              <a:rPr i="1" lang="en" sz="1500"/>
              <a:t>			turn_bulb_on()</a:t>
            </a:r>
            <a:endParaRPr i="1" sz="1500"/>
          </a:p>
          <a:p>
            <a:pPr indent="0" lvl="0" marL="0" rtl="0" algn="l">
              <a:lnSpc>
                <a:spcPct val="100000"/>
              </a:lnSpc>
              <a:spcBef>
                <a:spcPts val="1200"/>
              </a:spcBef>
              <a:spcAft>
                <a:spcPts val="0"/>
              </a:spcAft>
              <a:buNone/>
            </a:pPr>
            <a:r>
              <a:rPr lang="en" sz="1500"/>
              <a:t>If the bulb is turned off, either through the web app or by touch, the algorithm will wait 30 minutes before returning to its motion sensing mode wherein the bulb is activated if motion is detected.</a:t>
            </a:r>
            <a:endParaRPr sz="1500"/>
          </a:p>
          <a:p>
            <a:pPr indent="0" lvl="0" marL="0" rtl="0" algn="l">
              <a:lnSpc>
                <a:spcPct val="100000"/>
              </a:lnSpc>
              <a:spcBef>
                <a:spcPts val="1200"/>
              </a:spcBef>
              <a:spcAft>
                <a:spcPts val="0"/>
              </a:spcAft>
              <a:buNone/>
            </a:pPr>
            <a:r>
              <a:t/>
            </a:r>
            <a:endParaRPr sz="1500"/>
          </a:p>
          <a:p>
            <a:pPr indent="0" lvl="0" marL="0" rtl="0" algn="l">
              <a:spcBef>
                <a:spcPts val="1200"/>
              </a:spcBef>
              <a:spcAft>
                <a:spcPts val="1200"/>
              </a:spcAft>
              <a:buNone/>
            </a:pPr>
            <a:r>
              <a:t/>
            </a:r>
            <a:endParaRPr/>
          </a:p>
        </p:txBody>
      </p:sp>
      <p:sp>
        <p:nvSpPr>
          <p:cNvPr id="256" name="Google Shape;256;p30"/>
          <p:cNvSpPr/>
          <p:nvPr/>
        </p:nvSpPr>
        <p:spPr>
          <a:xfrm>
            <a:off x="210825" y="211525"/>
            <a:ext cx="274200" cy="91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Test &amp; Analysis: Hardware</a:t>
            </a:r>
            <a:endParaRPr/>
          </a:p>
        </p:txBody>
      </p:sp>
      <p:sp>
        <p:nvSpPr>
          <p:cNvPr id="262" name="Google Shape;262;p31"/>
          <p:cNvSpPr/>
          <p:nvPr/>
        </p:nvSpPr>
        <p:spPr>
          <a:xfrm>
            <a:off x="210825" y="211525"/>
            <a:ext cx="274200" cy="9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Meet the Team!</a:t>
            </a:r>
            <a:endParaRPr/>
          </a:p>
        </p:txBody>
      </p:sp>
      <p:sp>
        <p:nvSpPr>
          <p:cNvPr id="135" name="Google Shape;135;p14"/>
          <p:cNvSpPr txBox="1"/>
          <p:nvPr>
            <p:ph idx="1" type="body"/>
          </p:nvPr>
        </p:nvSpPr>
        <p:spPr>
          <a:xfrm>
            <a:off x="819150" y="1990725"/>
            <a:ext cx="30309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Anthony Mitchell</a:t>
            </a:r>
            <a:endParaRPr/>
          </a:p>
          <a:p>
            <a:pPr indent="-298450" lvl="1" marL="914400" rtl="0" algn="l">
              <a:spcBef>
                <a:spcPts val="0"/>
              </a:spcBef>
              <a:spcAft>
                <a:spcPts val="0"/>
              </a:spcAft>
              <a:buSzPts val="1100"/>
              <a:buChar char="➢"/>
            </a:pPr>
            <a:r>
              <a:rPr lang="en"/>
              <a:t>Computer Science</a:t>
            </a:r>
            <a:endParaRPr/>
          </a:p>
          <a:p>
            <a:pPr indent="-311150" lvl="0" marL="457200" rtl="0" algn="l">
              <a:spcBef>
                <a:spcPts val="0"/>
              </a:spcBef>
              <a:spcAft>
                <a:spcPts val="0"/>
              </a:spcAft>
              <a:buSzPts val="1300"/>
              <a:buChar char="❖"/>
            </a:pPr>
            <a:r>
              <a:rPr lang="en"/>
              <a:t>Anvar Akhmedov</a:t>
            </a:r>
            <a:endParaRPr/>
          </a:p>
          <a:p>
            <a:pPr indent="-298450" lvl="1" marL="914400" rtl="0" algn="l">
              <a:spcBef>
                <a:spcPts val="0"/>
              </a:spcBef>
              <a:spcAft>
                <a:spcPts val="0"/>
              </a:spcAft>
              <a:buSzPts val="1100"/>
              <a:buChar char="➢"/>
            </a:pPr>
            <a:r>
              <a:rPr lang="en"/>
              <a:t>Electrical Engineering</a:t>
            </a:r>
            <a:endParaRPr/>
          </a:p>
          <a:p>
            <a:pPr indent="-311150" lvl="0" marL="457200" rtl="0" algn="l">
              <a:spcBef>
                <a:spcPts val="0"/>
              </a:spcBef>
              <a:spcAft>
                <a:spcPts val="0"/>
              </a:spcAft>
              <a:buSzPts val="1300"/>
              <a:buChar char="❖"/>
            </a:pPr>
            <a:r>
              <a:rPr lang="en"/>
              <a:t>Austin Anderson</a:t>
            </a:r>
            <a:endParaRPr/>
          </a:p>
          <a:p>
            <a:pPr indent="-298450" lvl="1" marL="914400" rtl="0" algn="l">
              <a:spcBef>
                <a:spcPts val="0"/>
              </a:spcBef>
              <a:spcAft>
                <a:spcPts val="0"/>
              </a:spcAft>
              <a:buSzPts val="1100"/>
              <a:buChar char="➢"/>
            </a:pPr>
            <a:r>
              <a:rPr lang="en"/>
              <a:t>Computer Engineering</a:t>
            </a:r>
            <a:endParaRPr/>
          </a:p>
          <a:p>
            <a:pPr indent="-311150" lvl="0" marL="457200" rtl="0" algn="l">
              <a:spcBef>
                <a:spcPts val="0"/>
              </a:spcBef>
              <a:spcAft>
                <a:spcPts val="0"/>
              </a:spcAft>
              <a:buSzPts val="1300"/>
              <a:buChar char="❖"/>
            </a:pPr>
            <a:r>
              <a:rPr lang="en"/>
              <a:t>Grant Kirby</a:t>
            </a:r>
            <a:endParaRPr/>
          </a:p>
          <a:p>
            <a:pPr indent="-298450" lvl="1" marL="914400" rtl="0" algn="l">
              <a:spcBef>
                <a:spcPts val="0"/>
              </a:spcBef>
              <a:spcAft>
                <a:spcPts val="0"/>
              </a:spcAft>
              <a:buSzPts val="1100"/>
              <a:buChar char="➢"/>
            </a:pPr>
            <a:r>
              <a:rPr lang="en"/>
              <a:t>Electrical</a:t>
            </a:r>
            <a:r>
              <a:rPr lang="en"/>
              <a:t> E</a:t>
            </a:r>
            <a:r>
              <a:rPr lang="en"/>
              <a:t>ngineering</a:t>
            </a:r>
            <a:r>
              <a:rPr lang="en"/>
              <a:t> </a:t>
            </a:r>
            <a:endParaRPr/>
          </a:p>
          <a:p>
            <a:pPr indent="-311150" lvl="0" marL="457200" rtl="0" algn="l">
              <a:spcBef>
                <a:spcPts val="0"/>
              </a:spcBef>
              <a:spcAft>
                <a:spcPts val="0"/>
              </a:spcAft>
              <a:buSzPts val="1300"/>
              <a:buChar char="❖"/>
            </a:pPr>
            <a:r>
              <a:rPr lang="en"/>
              <a:t>Tristan Moore</a:t>
            </a:r>
            <a:endParaRPr/>
          </a:p>
          <a:p>
            <a:pPr indent="-298450" lvl="1" marL="914400" rtl="0" algn="l">
              <a:spcBef>
                <a:spcPts val="0"/>
              </a:spcBef>
              <a:spcAft>
                <a:spcPts val="0"/>
              </a:spcAft>
              <a:buSzPts val="1100"/>
              <a:buChar char="➢"/>
            </a:pPr>
            <a:r>
              <a:rPr lang="en"/>
              <a:t>Electrical Engineering</a:t>
            </a:r>
            <a:endParaRPr/>
          </a:p>
        </p:txBody>
      </p:sp>
      <p:pic>
        <p:nvPicPr>
          <p:cNvPr id="136" name="Google Shape;136;p14"/>
          <p:cNvPicPr preferRelativeResize="0"/>
          <p:nvPr/>
        </p:nvPicPr>
        <p:blipFill>
          <a:blip r:embed="rId3">
            <a:alphaModFix/>
          </a:blip>
          <a:stretch>
            <a:fillRect/>
          </a:stretch>
        </p:blipFill>
        <p:spPr>
          <a:xfrm>
            <a:off x="4331175" y="1800200"/>
            <a:ext cx="4085200" cy="2233625"/>
          </a:xfrm>
          <a:prstGeom prst="rect">
            <a:avLst/>
          </a:prstGeom>
          <a:noFill/>
          <a:ln>
            <a:noFill/>
          </a:ln>
        </p:spPr>
      </p:pic>
      <p:sp>
        <p:nvSpPr>
          <p:cNvPr id="137" name="Google Shape;137;p14"/>
          <p:cNvSpPr/>
          <p:nvPr/>
        </p:nvSpPr>
        <p:spPr>
          <a:xfrm>
            <a:off x="210825" y="211525"/>
            <a:ext cx="274200" cy="91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Bulb activation</a:t>
            </a:r>
            <a:endParaRPr/>
          </a:p>
        </p:txBody>
      </p:sp>
      <p:sp>
        <p:nvSpPr>
          <p:cNvPr id="268" name="Google Shape;268;p32"/>
          <p:cNvSpPr txBox="1"/>
          <p:nvPr>
            <p:ph idx="1" type="body"/>
          </p:nvPr>
        </p:nvSpPr>
        <p:spPr>
          <a:xfrm>
            <a:off x="819150" y="1887000"/>
            <a:ext cx="7603800" cy="25521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lang="en" sz="1400"/>
              <a:t>Motion Detection</a:t>
            </a:r>
            <a:endParaRPr sz="1400"/>
          </a:p>
          <a:p>
            <a:pPr indent="-317500" lvl="1" marL="914400" rtl="0" algn="l">
              <a:lnSpc>
                <a:spcPct val="115000"/>
              </a:lnSpc>
              <a:spcBef>
                <a:spcPts val="0"/>
              </a:spcBef>
              <a:spcAft>
                <a:spcPts val="0"/>
              </a:spcAft>
              <a:buSzPts val="1400"/>
              <a:buChar char="➢"/>
            </a:pPr>
            <a:r>
              <a:rPr lang="en" sz="1400"/>
              <a:t>Primary method of analysis: </a:t>
            </a:r>
            <a:r>
              <a:rPr lang="en" sz="1400"/>
              <a:t>Movement 20ft away activates light </a:t>
            </a:r>
            <a:endParaRPr sz="1400"/>
          </a:p>
          <a:p>
            <a:pPr indent="-317500" lvl="0" marL="457200" rtl="0" algn="l">
              <a:lnSpc>
                <a:spcPct val="115000"/>
              </a:lnSpc>
              <a:spcBef>
                <a:spcPts val="0"/>
              </a:spcBef>
              <a:spcAft>
                <a:spcPts val="0"/>
              </a:spcAft>
              <a:buSzPts val="1400"/>
              <a:buChar char="❖"/>
            </a:pPr>
            <a:r>
              <a:rPr lang="en" sz="1400"/>
              <a:t>Touch </a:t>
            </a:r>
            <a:r>
              <a:rPr lang="en" sz="1400"/>
              <a:t>Activation</a:t>
            </a:r>
            <a:endParaRPr sz="1400"/>
          </a:p>
          <a:p>
            <a:pPr indent="-317500" lvl="1" marL="914400" rtl="0" algn="l">
              <a:spcBef>
                <a:spcPts val="0"/>
              </a:spcBef>
              <a:spcAft>
                <a:spcPts val="0"/>
              </a:spcAft>
              <a:buSzPts val="1400"/>
              <a:buChar char="➢"/>
            </a:pPr>
            <a:r>
              <a:rPr lang="en" sz="1400"/>
              <a:t>Primary method of analysis: Touching the top of the device turns on/off light</a:t>
            </a:r>
            <a:endParaRPr sz="1400"/>
          </a:p>
          <a:p>
            <a:pPr indent="-317500" lvl="0" marL="457200" rtl="0" algn="l">
              <a:lnSpc>
                <a:spcPct val="115000"/>
              </a:lnSpc>
              <a:spcBef>
                <a:spcPts val="0"/>
              </a:spcBef>
              <a:spcAft>
                <a:spcPts val="0"/>
              </a:spcAft>
              <a:buSzPts val="1400"/>
              <a:buChar char="❖"/>
            </a:pPr>
            <a:r>
              <a:rPr lang="en" sz="1400"/>
              <a:t>Light Sensing</a:t>
            </a:r>
            <a:endParaRPr sz="1400"/>
          </a:p>
          <a:p>
            <a:pPr indent="-317500" lvl="1" marL="914400" rtl="0" algn="l">
              <a:spcBef>
                <a:spcPts val="0"/>
              </a:spcBef>
              <a:spcAft>
                <a:spcPts val="0"/>
              </a:spcAft>
              <a:buSzPts val="1400"/>
              <a:buChar char="➢"/>
            </a:pPr>
            <a:r>
              <a:rPr lang="en" sz="1400"/>
              <a:t>Primary method of analysis: Change in room light changes light bulb state </a:t>
            </a:r>
            <a:endParaRPr sz="1400"/>
          </a:p>
          <a:p>
            <a:pPr indent="0" lvl="0" marL="0" rtl="0" algn="l">
              <a:spcBef>
                <a:spcPts val="1200"/>
              </a:spcBef>
              <a:spcAft>
                <a:spcPts val="1200"/>
              </a:spcAft>
              <a:buNone/>
            </a:pPr>
            <a:r>
              <a:t/>
            </a:r>
            <a:endParaRPr sz="1400"/>
          </a:p>
        </p:txBody>
      </p:sp>
      <p:sp>
        <p:nvSpPr>
          <p:cNvPr id="269" name="Google Shape;269;p32"/>
          <p:cNvSpPr/>
          <p:nvPr/>
        </p:nvSpPr>
        <p:spPr>
          <a:xfrm>
            <a:off x="210825" y="211525"/>
            <a:ext cx="274200" cy="9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Test &amp; Analysis: Software</a:t>
            </a:r>
            <a:endParaRPr/>
          </a:p>
        </p:txBody>
      </p:sp>
      <p:sp>
        <p:nvSpPr>
          <p:cNvPr id="275" name="Google Shape;275;p33"/>
          <p:cNvSpPr/>
          <p:nvPr/>
        </p:nvSpPr>
        <p:spPr>
          <a:xfrm>
            <a:off x="210825" y="211525"/>
            <a:ext cx="274200" cy="9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Bulb activation </a:t>
            </a:r>
            <a:endParaRPr/>
          </a:p>
        </p:txBody>
      </p:sp>
      <p:sp>
        <p:nvSpPr>
          <p:cNvPr id="281" name="Google Shape;281;p34"/>
          <p:cNvSpPr txBox="1"/>
          <p:nvPr>
            <p:ph idx="1" type="body"/>
          </p:nvPr>
        </p:nvSpPr>
        <p:spPr>
          <a:xfrm>
            <a:off x="819150" y="1800200"/>
            <a:ext cx="7505700" cy="2705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200">
              <a:solidFill>
                <a:srgbClr val="000000"/>
              </a:solidFill>
              <a:highlight>
                <a:srgbClr val="FFFFFF"/>
              </a:highlight>
            </a:endParaRPr>
          </a:p>
          <a:p>
            <a:pPr indent="-317500" lvl="0" marL="457200" rtl="0" algn="l">
              <a:spcBef>
                <a:spcPts val="0"/>
              </a:spcBef>
              <a:spcAft>
                <a:spcPts val="0"/>
              </a:spcAft>
              <a:buSzPts val="1400"/>
              <a:buChar char="❖"/>
            </a:pPr>
            <a:r>
              <a:rPr lang="en" sz="1400"/>
              <a:t>On/Off Toggle </a:t>
            </a:r>
            <a:endParaRPr sz="1400"/>
          </a:p>
          <a:p>
            <a:pPr indent="-317500" lvl="1" marL="914400" rtl="0" algn="l">
              <a:spcBef>
                <a:spcPts val="0"/>
              </a:spcBef>
              <a:spcAft>
                <a:spcPts val="0"/>
              </a:spcAft>
              <a:buSzPts val="1400"/>
              <a:buChar char="➢"/>
            </a:pPr>
            <a:r>
              <a:rPr lang="en" sz="1400"/>
              <a:t>Primary method of analysis: Selecting bulb state (on/off) changes the bulb to that state </a:t>
            </a:r>
            <a:endParaRPr sz="1400"/>
          </a:p>
          <a:p>
            <a:pPr indent="-317500" lvl="0" marL="457200" rtl="0" algn="l">
              <a:spcBef>
                <a:spcPts val="0"/>
              </a:spcBef>
              <a:spcAft>
                <a:spcPts val="0"/>
              </a:spcAft>
              <a:buSzPts val="1400"/>
              <a:buChar char="❖"/>
            </a:pPr>
            <a:r>
              <a:rPr lang="en" sz="1400"/>
              <a:t>Brightness slider</a:t>
            </a:r>
            <a:endParaRPr sz="1400"/>
          </a:p>
          <a:p>
            <a:pPr indent="-317500" lvl="1" marL="914400" rtl="0" algn="l">
              <a:spcBef>
                <a:spcPts val="0"/>
              </a:spcBef>
              <a:spcAft>
                <a:spcPts val="0"/>
              </a:spcAft>
              <a:buSzPts val="1400"/>
              <a:buChar char="➢"/>
            </a:pPr>
            <a:r>
              <a:rPr lang="en" sz="1400"/>
              <a:t>Primary method of analysis: Changing brightness values changes brightness of bulb </a:t>
            </a:r>
            <a:endParaRPr sz="1400"/>
          </a:p>
          <a:p>
            <a:pPr indent="-317500" lvl="0" marL="457200" rtl="0" algn="l">
              <a:spcBef>
                <a:spcPts val="0"/>
              </a:spcBef>
              <a:spcAft>
                <a:spcPts val="0"/>
              </a:spcAft>
              <a:buSzPts val="1400"/>
              <a:buChar char="❖"/>
            </a:pPr>
            <a:r>
              <a:rPr lang="en" sz="1400"/>
              <a:t>Mode select </a:t>
            </a:r>
            <a:endParaRPr sz="1400"/>
          </a:p>
          <a:p>
            <a:pPr indent="-317500" lvl="1" marL="914400" rtl="0" algn="l">
              <a:spcBef>
                <a:spcPts val="0"/>
              </a:spcBef>
              <a:spcAft>
                <a:spcPts val="0"/>
              </a:spcAft>
              <a:buSzPts val="1400"/>
              <a:buChar char="➢"/>
            </a:pPr>
            <a:r>
              <a:rPr lang="en" sz="1400"/>
              <a:t>Primary method of analysis: Bulb is activated only by methods selected</a:t>
            </a:r>
            <a:endParaRPr sz="1200">
              <a:solidFill>
                <a:srgbClr val="000000"/>
              </a:solidFill>
              <a:highlight>
                <a:srgbClr val="FFFFFF"/>
              </a:highlight>
              <a:latin typeface="Times New Roman"/>
              <a:ea typeface="Times New Roman"/>
              <a:cs typeface="Times New Roman"/>
              <a:sym typeface="Times New Roman"/>
            </a:endParaRPr>
          </a:p>
        </p:txBody>
      </p:sp>
      <p:sp>
        <p:nvSpPr>
          <p:cNvPr id="282" name="Google Shape;282;p34"/>
          <p:cNvSpPr/>
          <p:nvPr/>
        </p:nvSpPr>
        <p:spPr>
          <a:xfrm>
            <a:off x="210825" y="211525"/>
            <a:ext cx="274200" cy="9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Summary of Results</a:t>
            </a:r>
            <a:endParaRPr/>
          </a:p>
        </p:txBody>
      </p:sp>
      <p:sp>
        <p:nvSpPr>
          <p:cNvPr id="288" name="Google Shape;288;p35"/>
          <p:cNvSpPr/>
          <p:nvPr/>
        </p:nvSpPr>
        <p:spPr>
          <a:xfrm>
            <a:off x="210825" y="211525"/>
            <a:ext cx="274200" cy="91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6"/>
          <p:cNvSpPr txBox="1"/>
          <p:nvPr>
            <p:ph type="title"/>
          </p:nvPr>
        </p:nvSpPr>
        <p:spPr>
          <a:xfrm>
            <a:off x="830700" y="545575"/>
            <a:ext cx="7718700" cy="60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94" name="Google Shape;294;p36"/>
          <p:cNvSpPr txBox="1"/>
          <p:nvPr>
            <p:ph idx="1" type="body"/>
          </p:nvPr>
        </p:nvSpPr>
        <p:spPr>
          <a:xfrm>
            <a:off x="830700" y="1283525"/>
            <a:ext cx="3030000" cy="31554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 sz="1100"/>
              <a:t>9 Total Tests</a:t>
            </a:r>
            <a:endParaRPr/>
          </a:p>
          <a:p>
            <a:pPr indent="-298450" lvl="0" marL="457200" rtl="0" algn="l">
              <a:spcBef>
                <a:spcPts val="0"/>
              </a:spcBef>
              <a:spcAft>
                <a:spcPts val="0"/>
              </a:spcAft>
              <a:buSzPts val="1100"/>
              <a:buChar char="❖"/>
            </a:pPr>
            <a:r>
              <a:rPr lang="en" sz="1100"/>
              <a:t>Tests: Passed</a:t>
            </a:r>
            <a:endParaRPr sz="1100"/>
          </a:p>
          <a:p>
            <a:pPr indent="-298450" lvl="1" marL="914400" rtl="0" algn="l">
              <a:spcBef>
                <a:spcPts val="0"/>
              </a:spcBef>
              <a:spcAft>
                <a:spcPts val="0"/>
              </a:spcAft>
              <a:buSzPts val="1100"/>
              <a:buChar char="➢"/>
            </a:pPr>
            <a:r>
              <a:rPr lang="en"/>
              <a:t>Motion: 2 tests</a:t>
            </a:r>
            <a:endParaRPr/>
          </a:p>
          <a:p>
            <a:pPr indent="-298450" lvl="1" marL="914400" rtl="0" algn="l">
              <a:spcBef>
                <a:spcPts val="0"/>
              </a:spcBef>
              <a:spcAft>
                <a:spcPts val="0"/>
              </a:spcAft>
              <a:buSzPts val="1100"/>
              <a:buChar char="➢"/>
            </a:pPr>
            <a:r>
              <a:rPr lang="en"/>
              <a:t>Touch: 2 test</a:t>
            </a:r>
            <a:endParaRPr/>
          </a:p>
          <a:p>
            <a:pPr indent="-298450" lvl="1" marL="914400" rtl="0" algn="l">
              <a:spcBef>
                <a:spcPts val="0"/>
              </a:spcBef>
              <a:spcAft>
                <a:spcPts val="0"/>
              </a:spcAft>
              <a:buSzPts val="1100"/>
              <a:buChar char="➢"/>
            </a:pPr>
            <a:r>
              <a:rPr lang="en"/>
              <a:t>Light: 4 tests</a:t>
            </a:r>
            <a:endParaRPr/>
          </a:p>
          <a:p>
            <a:pPr indent="-298450" lvl="1" marL="914400" rtl="0" algn="l">
              <a:spcBef>
                <a:spcPts val="0"/>
              </a:spcBef>
              <a:spcAft>
                <a:spcPts val="0"/>
              </a:spcAft>
              <a:buSzPts val="1100"/>
              <a:buChar char="➢"/>
            </a:pPr>
            <a:r>
              <a:rPr lang="en"/>
              <a:t>Software (app): 1 test</a:t>
            </a:r>
            <a:endParaRPr/>
          </a:p>
          <a:p>
            <a:pPr indent="-298450" lvl="0" marL="457200" rtl="0" algn="l">
              <a:spcBef>
                <a:spcPts val="0"/>
              </a:spcBef>
              <a:spcAft>
                <a:spcPts val="0"/>
              </a:spcAft>
              <a:buSzPts val="1100"/>
              <a:buChar char="❖"/>
            </a:pPr>
            <a:r>
              <a:rPr lang="en" sz="1100"/>
              <a:t>Tests: Failed</a:t>
            </a:r>
            <a:endParaRPr sz="1100"/>
          </a:p>
          <a:p>
            <a:pPr indent="-298450" lvl="1" marL="914400" rtl="0" algn="l">
              <a:spcBef>
                <a:spcPts val="0"/>
              </a:spcBef>
              <a:spcAft>
                <a:spcPts val="0"/>
              </a:spcAft>
              <a:buSzPts val="1100"/>
              <a:buChar char="➢"/>
            </a:pPr>
            <a:r>
              <a:rPr lang="en"/>
              <a:t>Failed </a:t>
            </a:r>
            <a:r>
              <a:rPr lang="en"/>
              <a:t>requirements were attempting in creation of design but discarded due to time constraints, technical limitation and software implementation</a:t>
            </a:r>
            <a:endParaRPr sz="1100"/>
          </a:p>
        </p:txBody>
      </p:sp>
      <p:pic>
        <p:nvPicPr>
          <p:cNvPr id="295" name="Google Shape;295;p36"/>
          <p:cNvPicPr preferRelativeResize="0"/>
          <p:nvPr/>
        </p:nvPicPr>
        <p:blipFill>
          <a:blip r:embed="rId3">
            <a:alphaModFix/>
          </a:blip>
          <a:stretch>
            <a:fillRect/>
          </a:stretch>
        </p:blipFill>
        <p:spPr>
          <a:xfrm>
            <a:off x="3929700" y="1122212"/>
            <a:ext cx="4436349" cy="2899074"/>
          </a:xfrm>
          <a:prstGeom prst="rect">
            <a:avLst/>
          </a:prstGeom>
          <a:noFill/>
          <a:ln>
            <a:noFill/>
          </a:ln>
        </p:spPr>
      </p:pic>
      <p:sp>
        <p:nvSpPr>
          <p:cNvPr id="296" name="Google Shape;296;p36"/>
          <p:cNvSpPr/>
          <p:nvPr/>
        </p:nvSpPr>
        <p:spPr>
          <a:xfrm>
            <a:off x="210825" y="211525"/>
            <a:ext cx="274200" cy="91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7"/>
          <p:cNvSpPr txBox="1"/>
          <p:nvPr>
            <p:ph type="title"/>
          </p:nvPr>
        </p:nvSpPr>
        <p:spPr>
          <a:xfrm>
            <a:off x="819150" y="618600"/>
            <a:ext cx="7505700" cy="62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Demonstration: Touch</a:t>
            </a:r>
            <a:endParaRPr sz="2700"/>
          </a:p>
        </p:txBody>
      </p:sp>
      <p:pic>
        <p:nvPicPr>
          <p:cNvPr id="302" name="Google Shape;302;p37" title="IMG_0954.MOV">
            <a:hlinkClick r:id="rId3"/>
          </p:cNvPr>
          <p:cNvPicPr preferRelativeResize="0"/>
          <p:nvPr/>
        </p:nvPicPr>
        <p:blipFill>
          <a:blip r:embed="rId4">
            <a:alphaModFix/>
          </a:blip>
          <a:stretch>
            <a:fillRect/>
          </a:stretch>
        </p:blipFill>
        <p:spPr>
          <a:xfrm>
            <a:off x="1382975" y="1244700"/>
            <a:ext cx="6378048" cy="3587649"/>
          </a:xfrm>
          <a:prstGeom prst="rect">
            <a:avLst/>
          </a:prstGeom>
          <a:noFill/>
          <a:ln>
            <a:noFill/>
          </a:ln>
          <a:effectLst>
            <a:outerShdw blurRad="57150" rotWithShape="0" algn="bl" dir="5400000" dist="19050">
              <a:srgbClr val="000000">
                <a:alpha val="50000"/>
              </a:srgbClr>
            </a:outerShdw>
          </a:effectLst>
        </p:spPr>
      </p:pic>
      <p:sp>
        <p:nvSpPr>
          <p:cNvPr id="303" name="Google Shape;303;p37"/>
          <p:cNvSpPr/>
          <p:nvPr/>
        </p:nvSpPr>
        <p:spPr>
          <a:xfrm>
            <a:off x="210825" y="211525"/>
            <a:ext cx="274200" cy="91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819150" y="618600"/>
            <a:ext cx="7505700" cy="62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Demonstration: Motion</a:t>
            </a:r>
            <a:endParaRPr sz="2700"/>
          </a:p>
        </p:txBody>
      </p:sp>
      <p:pic>
        <p:nvPicPr>
          <p:cNvPr id="309" name="Google Shape;309;p38" title="IMG_0953.MOV">
            <a:hlinkClick r:id="rId3"/>
          </p:cNvPr>
          <p:cNvPicPr preferRelativeResize="0"/>
          <p:nvPr/>
        </p:nvPicPr>
        <p:blipFill>
          <a:blip r:embed="rId4">
            <a:alphaModFix/>
          </a:blip>
          <a:stretch>
            <a:fillRect/>
          </a:stretch>
        </p:blipFill>
        <p:spPr>
          <a:xfrm>
            <a:off x="1377338" y="1244700"/>
            <a:ext cx="6389333" cy="3594000"/>
          </a:xfrm>
          <a:prstGeom prst="rect">
            <a:avLst/>
          </a:prstGeom>
          <a:noFill/>
          <a:ln>
            <a:noFill/>
          </a:ln>
          <a:effectLst>
            <a:outerShdw blurRad="57150" rotWithShape="0" algn="bl" dir="5400000" dist="19050">
              <a:srgbClr val="000000">
                <a:alpha val="50000"/>
              </a:srgbClr>
            </a:outerShdw>
          </a:effectLst>
        </p:spPr>
      </p:pic>
      <p:sp>
        <p:nvSpPr>
          <p:cNvPr id="310" name="Google Shape;310;p38"/>
          <p:cNvSpPr/>
          <p:nvPr/>
        </p:nvSpPr>
        <p:spPr>
          <a:xfrm>
            <a:off x="210825" y="211525"/>
            <a:ext cx="274200" cy="91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9"/>
          <p:cNvSpPr txBox="1"/>
          <p:nvPr>
            <p:ph type="title"/>
          </p:nvPr>
        </p:nvSpPr>
        <p:spPr>
          <a:xfrm>
            <a:off x="819150" y="618600"/>
            <a:ext cx="7505700" cy="62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Demonstration: Light</a:t>
            </a:r>
            <a:endParaRPr sz="2700"/>
          </a:p>
        </p:txBody>
      </p:sp>
      <p:pic>
        <p:nvPicPr>
          <p:cNvPr id="316" name="Google Shape;316;p39" title="IMG_0955.MOV">
            <a:hlinkClick r:id="rId3"/>
          </p:cNvPr>
          <p:cNvPicPr preferRelativeResize="0"/>
          <p:nvPr/>
        </p:nvPicPr>
        <p:blipFill>
          <a:blip r:embed="rId4">
            <a:alphaModFix/>
          </a:blip>
          <a:stretch>
            <a:fillRect/>
          </a:stretch>
        </p:blipFill>
        <p:spPr>
          <a:xfrm>
            <a:off x="1377338" y="1244700"/>
            <a:ext cx="6389333" cy="3594000"/>
          </a:xfrm>
          <a:prstGeom prst="rect">
            <a:avLst/>
          </a:prstGeom>
          <a:noFill/>
          <a:ln>
            <a:noFill/>
          </a:ln>
          <a:effectLst>
            <a:outerShdw blurRad="57150" rotWithShape="0" algn="bl" dir="5400000" dist="19050">
              <a:srgbClr val="000000">
                <a:alpha val="50000"/>
              </a:srgbClr>
            </a:outerShdw>
          </a:effectLst>
        </p:spPr>
      </p:pic>
      <p:sp>
        <p:nvSpPr>
          <p:cNvPr id="317" name="Google Shape;317;p39"/>
          <p:cNvSpPr/>
          <p:nvPr/>
        </p:nvSpPr>
        <p:spPr>
          <a:xfrm>
            <a:off x="210825" y="211525"/>
            <a:ext cx="274200" cy="91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0"/>
          <p:cNvSpPr txBox="1"/>
          <p:nvPr>
            <p:ph type="title"/>
          </p:nvPr>
        </p:nvSpPr>
        <p:spPr>
          <a:xfrm>
            <a:off x="819150" y="618600"/>
            <a:ext cx="7505700" cy="62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Demonstration: App on/off</a:t>
            </a:r>
            <a:endParaRPr sz="2700"/>
          </a:p>
        </p:txBody>
      </p:sp>
      <p:pic>
        <p:nvPicPr>
          <p:cNvPr id="323" name="Google Shape;323;p40" title="IMG_0958.MOV">
            <a:hlinkClick r:id="rId3"/>
          </p:cNvPr>
          <p:cNvPicPr preferRelativeResize="0"/>
          <p:nvPr/>
        </p:nvPicPr>
        <p:blipFill>
          <a:blip r:embed="rId4">
            <a:alphaModFix/>
          </a:blip>
          <a:stretch>
            <a:fillRect/>
          </a:stretch>
        </p:blipFill>
        <p:spPr>
          <a:xfrm>
            <a:off x="1376200" y="1244700"/>
            <a:ext cx="6391603" cy="3590074"/>
          </a:xfrm>
          <a:prstGeom prst="rect">
            <a:avLst/>
          </a:prstGeom>
          <a:noFill/>
          <a:ln>
            <a:noFill/>
          </a:ln>
          <a:effectLst>
            <a:outerShdw blurRad="57150" rotWithShape="0" algn="bl" dir="5400000" dist="19050">
              <a:srgbClr val="000000">
                <a:alpha val="50000"/>
              </a:srgbClr>
            </a:outerShdw>
          </a:effectLst>
        </p:spPr>
      </p:pic>
      <p:sp>
        <p:nvSpPr>
          <p:cNvPr id="324" name="Google Shape;324;p40"/>
          <p:cNvSpPr/>
          <p:nvPr/>
        </p:nvSpPr>
        <p:spPr>
          <a:xfrm>
            <a:off x="210825" y="211525"/>
            <a:ext cx="274200" cy="91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1"/>
          <p:cNvSpPr txBox="1"/>
          <p:nvPr>
            <p:ph type="title"/>
          </p:nvPr>
        </p:nvSpPr>
        <p:spPr>
          <a:xfrm>
            <a:off x="819150" y="618600"/>
            <a:ext cx="7505700" cy="62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Demonstration: Brightness (via sensor)</a:t>
            </a:r>
            <a:endParaRPr sz="2700"/>
          </a:p>
        </p:txBody>
      </p:sp>
      <p:pic>
        <p:nvPicPr>
          <p:cNvPr id="330" name="Google Shape;330;p41" title="IMG_0956.MOV">
            <a:hlinkClick r:id="rId3"/>
          </p:cNvPr>
          <p:cNvPicPr preferRelativeResize="0"/>
          <p:nvPr/>
        </p:nvPicPr>
        <p:blipFill>
          <a:blip r:embed="rId4">
            <a:alphaModFix/>
          </a:blip>
          <a:stretch>
            <a:fillRect/>
          </a:stretch>
        </p:blipFill>
        <p:spPr>
          <a:xfrm>
            <a:off x="1406588" y="1244700"/>
            <a:ext cx="6389333" cy="3594000"/>
          </a:xfrm>
          <a:prstGeom prst="rect">
            <a:avLst/>
          </a:prstGeom>
          <a:noFill/>
          <a:ln>
            <a:noFill/>
          </a:ln>
          <a:effectLst>
            <a:outerShdw blurRad="57150" rotWithShape="0" algn="bl" dir="5400000" dist="19050">
              <a:srgbClr val="000000">
                <a:alpha val="50000"/>
              </a:srgbClr>
            </a:outerShdw>
          </a:effectLst>
        </p:spPr>
      </p:pic>
      <p:sp>
        <p:nvSpPr>
          <p:cNvPr id="331" name="Google Shape;331;p41"/>
          <p:cNvSpPr/>
          <p:nvPr/>
        </p:nvSpPr>
        <p:spPr>
          <a:xfrm>
            <a:off x="210825" y="211525"/>
            <a:ext cx="274200" cy="91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Overview</a:t>
            </a:r>
            <a:endParaRPr/>
          </a:p>
        </p:txBody>
      </p:sp>
      <p:sp>
        <p:nvSpPr>
          <p:cNvPr id="143" name="Google Shape;143;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Goals of the project</a:t>
            </a:r>
            <a:endParaRPr/>
          </a:p>
          <a:p>
            <a:pPr indent="-311150" lvl="0" marL="457200" rtl="0" algn="l">
              <a:spcBef>
                <a:spcPts val="0"/>
              </a:spcBef>
              <a:spcAft>
                <a:spcPts val="0"/>
              </a:spcAft>
              <a:buSzPts val="1300"/>
              <a:buChar char="❖"/>
            </a:pPr>
            <a:r>
              <a:rPr lang="en"/>
              <a:t>Design Approach</a:t>
            </a:r>
            <a:endParaRPr/>
          </a:p>
          <a:p>
            <a:pPr indent="-298450" lvl="1" marL="914400" rtl="0" algn="l">
              <a:spcBef>
                <a:spcPts val="0"/>
              </a:spcBef>
              <a:spcAft>
                <a:spcPts val="0"/>
              </a:spcAft>
              <a:buSzPts val="1100"/>
              <a:buChar char="➢"/>
            </a:pPr>
            <a:r>
              <a:rPr lang="en"/>
              <a:t>Hardware </a:t>
            </a:r>
            <a:r>
              <a:rPr lang="en"/>
              <a:t>Approach</a:t>
            </a:r>
            <a:endParaRPr/>
          </a:p>
          <a:p>
            <a:pPr indent="-298450" lvl="1" marL="914400" rtl="0" algn="l">
              <a:spcBef>
                <a:spcPts val="0"/>
              </a:spcBef>
              <a:spcAft>
                <a:spcPts val="0"/>
              </a:spcAft>
              <a:buSzPts val="1100"/>
              <a:buChar char="➢"/>
            </a:pPr>
            <a:r>
              <a:rPr lang="en"/>
              <a:t>Software </a:t>
            </a:r>
            <a:r>
              <a:rPr lang="en"/>
              <a:t>Approach</a:t>
            </a:r>
            <a:endParaRPr/>
          </a:p>
          <a:p>
            <a:pPr indent="-311150" lvl="0" marL="457200" rtl="0" algn="l">
              <a:spcBef>
                <a:spcPts val="0"/>
              </a:spcBef>
              <a:spcAft>
                <a:spcPts val="0"/>
              </a:spcAft>
              <a:buSzPts val="1300"/>
              <a:buChar char="❖"/>
            </a:pPr>
            <a:r>
              <a:rPr lang="en"/>
              <a:t>Test and Analysis</a:t>
            </a:r>
            <a:endParaRPr/>
          </a:p>
          <a:p>
            <a:pPr indent="-298450" lvl="1" marL="914400" rtl="0" algn="l">
              <a:spcBef>
                <a:spcPts val="0"/>
              </a:spcBef>
              <a:spcAft>
                <a:spcPts val="0"/>
              </a:spcAft>
              <a:buSzPts val="1100"/>
              <a:buChar char="➢"/>
            </a:pPr>
            <a:r>
              <a:rPr lang="en"/>
              <a:t>Hardware Software</a:t>
            </a:r>
            <a:endParaRPr/>
          </a:p>
          <a:p>
            <a:pPr indent="-298450" lvl="1" marL="914400" rtl="0" algn="l">
              <a:spcBef>
                <a:spcPts val="0"/>
              </a:spcBef>
              <a:spcAft>
                <a:spcPts val="0"/>
              </a:spcAft>
              <a:buSzPts val="1100"/>
              <a:buChar char="➢"/>
            </a:pPr>
            <a:r>
              <a:rPr lang="en"/>
              <a:t>Software Approach</a:t>
            </a:r>
            <a:endParaRPr/>
          </a:p>
          <a:p>
            <a:pPr indent="-311150" lvl="0" marL="457200" rtl="0" algn="l">
              <a:spcBef>
                <a:spcPts val="0"/>
              </a:spcBef>
              <a:spcAft>
                <a:spcPts val="0"/>
              </a:spcAft>
              <a:buSzPts val="1300"/>
              <a:buChar char="❖"/>
            </a:pPr>
            <a:r>
              <a:rPr lang="en"/>
              <a:t>Summary of Results</a:t>
            </a:r>
            <a:endParaRPr/>
          </a:p>
          <a:p>
            <a:pPr indent="-298450" lvl="1" marL="914400" rtl="0" algn="l">
              <a:spcBef>
                <a:spcPts val="0"/>
              </a:spcBef>
              <a:spcAft>
                <a:spcPts val="0"/>
              </a:spcAft>
              <a:buSzPts val="1100"/>
              <a:buChar char="➢"/>
            </a:pPr>
            <a:r>
              <a:rPr lang="en"/>
              <a:t>Results</a:t>
            </a:r>
            <a:endParaRPr/>
          </a:p>
          <a:p>
            <a:pPr indent="-298450" lvl="1" marL="914400" rtl="0" algn="l">
              <a:spcBef>
                <a:spcPts val="0"/>
              </a:spcBef>
              <a:spcAft>
                <a:spcPts val="0"/>
              </a:spcAft>
              <a:buSzPts val="1100"/>
              <a:buChar char="➢"/>
            </a:pPr>
            <a:r>
              <a:rPr lang="en"/>
              <a:t>Demonstration</a:t>
            </a:r>
            <a:endParaRPr/>
          </a:p>
          <a:p>
            <a:pPr indent="-311150" lvl="0" marL="457200" rtl="0" algn="l">
              <a:spcBef>
                <a:spcPts val="0"/>
              </a:spcBef>
              <a:spcAft>
                <a:spcPts val="0"/>
              </a:spcAft>
              <a:buSzPts val="1300"/>
              <a:buChar char="❖"/>
            </a:pPr>
            <a:r>
              <a:rPr lang="en"/>
              <a:t>Conclusion</a:t>
            </a:r>
            <a:endParaRPr/>
          </a:p>
        </p:txBody>
      </p:sp>
      <p:pic>
        <p:nvPicPr>
          <p:cNvPr id="144" name="Google Shape;144;p15"/>
          <p:cNvPicPr preferRelativeResize="0"/>
          <p:nvPr/>
        </p:nvPicPr>
        <p:blipFill>
          <a:blip r:embed="rId3">
            <a:alphaModFix/>
          </a:blip>
          <a:stretch>
            <a:fillRect/>
          </a:stretch>
        </p:blipFill>
        <p:spPr>
          <a:xfrm>
            <a:off x="4532450" y="970138"/>
            <a:ext cx="3124200" cy="3114675"/>
          </a:xfrm>
          <a:prstGeom prst="rect">
            <a:avLst/>
          </a:prstGeom>
          <a:noFill/>
          <a:ln>
            <a:noFill/>
          </a:ln>
        </p:spPr>
      </p:pic>
      <p:sp>
        <p:nvSpPr>
          <p:cNvPr id="145" name="Google Shape;145;p15"/>
          <p:cNvSpPr/>
          <p:nvPr/>
        </p:nvSpPr>
        <p:spPr>
          <a:xfrm>
            <a:off x="210825" y="211525"/>
            <a:ext cx="274200" cy="91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2"/>
          <p:cNvSpPr txBox="1"/>
          <p:nvPr>
            <p:ph type="title"/>
          </p:nvPr>
        </p:nvSpPr>
        <p:spPr>
          <a:xfrm>
            <a:off x="819150" y="618600"/>
            <a:ext cx="7505700" cy="62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Demonstration: Brightness (via app)</a:t>
            </a:r>
            <a:endParaRPr sz="2700"/>
          </a:p>
        </p:txBody>
      </p:sp>
      <p:pic>
        <p:nvPicPr>
          <p:cNvPr id="337" name="Google Shape;337;p42" title="IMG_0960.MOV">
            <a:hlinkClick r:id="rId3"/>
          </p:cNvPr>
          <p:cNvPicPr preferRelativeResize="0"/>
          <p:nvPr/>
        </p:nvPicPr>
        <p:blipFill>
          <a:blip r:embed="rId4">
            <a:alphaModFix/>
          </a:blip>
          <a:stretch>
            <a:fillRect/>
          </a:stretch>
        </p:blipFill>
        <p:spPr>
          <a:xfrm>
            <a:off x="1377338" y="1244700"/>
            <a:ext cx="6389333" cy="3594000"/>
          </a:xfrm>
          <a:prstGeom prst="rect">
            <a:avLst/>
          </a:prstGeom>
          <a:noFill/>
          <a:ln>
            <a:noFill/>
          </a:ln>
          <a:effectLst>
            <a:outerShdw blurRad="57150" rotWithShape="0" algn="bl" dir="5400000" dist="19050">
              <a:srgbClr val="000000">
                <a:alpha val="50000"/>
              </a:srgbClr>
            </a:outerShdw>
          </a:effectLst>
        </p:spPr>
      </p:pic>
      <p:sp>
        <p:nvSpPr>
          <p:cNvPr id="338" name="Google Shape;338;p42"/>
          <p:cNvSpPr/>
          <p:nvPr/>
        </p:nvSpPr>
        <p:spPr>
          <a:xfrm>
            <a:off x="210825" y="211525"/>
            <a:ext cx="274200" cy="91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3"/>
          <p:cNvSpPr txBox="1"/>
          <p:nvPr>
            <p:ph type="title"/>
          </p:nvPr>
        </p:nvSpPr>
        <p:spPr>
          <a:xfrm>
            <a:off x="819150" y="618600"/>
            <a:ext cx="7505700" cy="62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Demonstration: Manual on/off only </a:t>
            </a:r>
            <a:endParaRPr sz="2700"/>
          </a:p>
        </p:txBody>
      </p:sp>
      <p:pic>
        <p:nvPicPr>
          <p:cNvPr id="344" name="Google Shape;344;p43" title="IMG_0964.MOV">
            <a:hlinkClick r:id="rId3"/>
          </p:cNvPr>
          <p:cNvPicPr preferRelativeResize="0"/>
          <p:nvPr/>
        </p:nvPicPr>
        <p:blipFill>
          <a:blip r:embed="rId4">
            <a:alphaModFix/>
          </a:blip>
          <a:stretch>
            <a:fillRect/>
          </a:stretch>
        </p:blipFill>
        <p:spPr>
          <a:xfrm>
            <a:off x="1376888" y="1244700"/>
            <a:ext cx="6390226" cy="3594499"/>
          </a:xfrm>
          <a:prstGeom prst="rect">
            <a:avLst/>
          </a:prstGeom>
          <a:noFill/>
          <a:ln>
            <a:noFill/>
          </a:ln>
          <a:effectLst>
            <a:outerShdw blurRad="57150" rotWithShape="0" algn="bl" dir="5400000" dist="19050">
              <a:srgbClr val="000000">
                <a:alpha val="50000"/>
              </a:srgbClr>
            </a:outerShdw>
          </a:effectLst>
        </p:spPr>
      </p:pic>
      <p:sp>
        <p:nvSpPr>
          <p:cNvPr id="345" name="Google Shape;345;p43"/>
          <p:cNvSpPr/>
          <p:nvPr/>
        </p:nvSpPr>
        <p:spPr>
          <a:xfrm>
            <a:off x="210825" y="211525"/>
            <a:ext cx="274200" cy="91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4"/>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Conclusion</a:t>
            </a:r>
            <a:endParaRPr/>
          </a:p>
        </p:txBody>
      </p:sp>
      <p:sp>
        <p:nvSpPr>
          <p:cNvPr id="351" name="Google Shape;351;p44"/>
          <p:cNvSpPr/>
          <p:nvPr/>
        </p:nvSpPr>
        <p:spPr>
          <a:xfrm>
            <a:off x="210825" y="211525"/>
            <a:ext cx="274200" cy="9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5"/>
          <p:cNvSpPr txBox="1"/>
          <p:nvPr>
            <p:ph type="title"/>
          </p:nvPr>
        </p:nvSpPr>
        <p:spPr>
          <a:xfrm>
            <a:off x="819150" y="502325"/>
            <a:ext cx="7505700" cy="58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00"/>
              <a:t>What we learned</a:t>
            </a:r>
            <a:endParaRPr sz="2700"/>
          </a:p>
        </p:txBody>
      </p:sp>
      <p:sp>
        <p:nvSpPr>
          <p:cNvPr id="357" name="Google Shape;357;p45"/>
          <p:cNvSpPr txBox="1"/>
          <p:nvPr>
            <p:ph idx="1" type="body"/>
          </p:nvPr>
        </p:nvSpPr>
        <p:spPr>
          <a:xfrm>
            <a:off x="819150" y="1172775"/>
            <a:ext cx="7598400" cy="3265800"/>
          </a:xfrm>
          <a:prstGeom prst="rect">
            <a:avLst/>
          </a:prstGeom>
        </p:spPr>
        <p:txBody>
          <a:bodyPr anchorCtr="0" anchor="t" bIns="91425" lIns="91425" spcFirstLastPara="1" rIns="91425" wrap="square" tIns="91425">
            <a:normAutofit/>
          </a:bodyPr>
          <a:lstStyle/>
          <a:p>
            <a:pPr indent="-304800" lvl="0" marL="457200" rtl="0" algn="l">
              <a:lnSpc>
                <a:spcPct val="100000"/>
              </a:lnSpc>
              <a:spcBef>
                <a:spcPts val="0"/>
              </a:spcBef>
              <a:spcAft>
                <a:spcPts val="0"/>
              </a:spcAft>
              <a:buClr>
                <a:srgbClr val="000000"/>
              </a:buClr>
              <a:buSzPts val="1200"/>
              <a:buFont typeface="Times New Roman"/>
              <a:buChar char="❖"/>
            </a:pPr>
            <a:r>
              <a:rPr lang="en"/>
              <a:t>Hardware</a:t>
            </a:r>
            <a:endParaRPr/>
          </a:p>
          <a:p>
            <a:pPr indent="-298450" lvl="1" marL="914400" rtl="0" algn="l">
              <a:lnSpc>
                <a:spcPct val="100000"/>
              </a:lnSpc>
              <a:spcBef>
                <a:spcPts val="0"/>
              </a:spcBef>
              <a:spcAft>
                <a:spcPts val="0"/>
              </a:spcAft>
              <a:buSzPts val="1100"/>
              <a:buChar char="➢"/>
            </a:pPr>
            <a:r>
              <a:rPr lang="en"/>
              <a:t>Increase the length of the wire to allow secure strapping and wire runs to breadboard and components.</a:t>
            </a:r>
            <a:endParaRPr/>
          </a:p>
          <a:p>
            <a:pPr indent="-298450" lvl="1" marL="914400" rtl="0" algn="l">
              <a:lnSpc>
                <a:spcPct val="100000"/>
              </a:lnSpc>
              <a:spcBef>
                <a:spcPts val="0"/>
              </a:spcBef>
              <a:spcAft>
                <a:spcPts val="0"/>
              </a:spcAft>
              <a:buSzPts val="1100"/>
              <a:buChar char="➢"/>
            </a:pPr>
            <a:r>
              <a:rPr lang="en"/>
              <a:t>Use better conductive metal for the top plate to receive the capacitive touch</a:t>
            </a:r>
            <a:endParaRPr/>
          </a:p>
          <a:p>
            <a:pPr indent="-311150" lvl="0" marL="457200" rtl="0" algn="l">
              <a:lnSpc>
                <a:spcPct val="100000"/>
              </a:lnSpc>
              <a:spcBef>
                <a:spcPts val="0"/>
              </a:spcBef>
              <a:spcAft>
                <a:spcPts val="0"/>
              </a:spcAft>
              <a:buSzPts val="1300"/>
              <a:buChar char="❖"/>
            </a:pPr>
            <a:r>
              <a:rPr lang="en"/>
              <a:t>Software</a:t>
            </a:r>
            <a:endParaRPr/>
          </a:p>
          <a:p>
            <a:pPr indent="-298450" lvl="1" marL="914400" rtl="0" algn="l">
              <a:lnSpc>
                <a:spcPct val="100000"/>
              </a:lnSpc>
              <a:spcBef>
                <a:spcPts val="0"/>
              </a:spcBef>
              <a:spcAft>
                <a:spcPts val="0"/>
              </a:spcAft>
              <a:buSzPts val="1100"/>
              <a:buChar char="➢"/>
            </a:pPr>
            <a:r>
              <a:rPr lang="en"/>
              <a:t>The server implementation we used was great for rapid prototyping, however it slowed us down when we started adding more </a:t>
            </a:r>
            <a:r>
              <a:rPr lang="en"/>
              <a:t>depth and functionality. Images were one such issue for us. A dynamic web server needs to be implemented rather than a static one for more functionality.</a:t>
            </a:r>
            <a:endParaRPr/>
          </a:p>
          <a:p>
            <a:pPr indent="-298450" lvl="1" marL="914400" rtl="0" algn="l">
              <a:lnSpc>
                <a:spcPct val="100000"/>
              </a:lnSpc>
              <a:spcBef>
                <a:spcPts val="0"/>
              </a:spcBef>
              <a:spcAft>
                <a:spcPts val="0"/>
              </a:spcAft>
              <a:buSzPts val="1100"/>
              <a:buChar char="➢"/>
            </a:pPr>
            <a:r>
              <a:rPr lang="en"/>
              <a:t>Ran into issues serving the webpage and detecting sensors at the same time. Multithreading helps fix this issue.</a:t>
            </a:r>
            <a:endParaRPr/>
          </a:p>
          <a:p>
            <a:pPr indent="-311150" lvl="0" marL="457200" rtl="0" algn="l">
              <a:lnSpc>
                <a:spcPct val="100000"/>
              </a:lnSpc>
              <a:spcBef>
                <a:spcPts val="0"/>
              </a:spcBef>
              <a:spcAft>
                <a:spcPts val="0"/>
              </a:spcAft>
              <a:buSzPts val="1300"/>
              <a:buChar char="❖"/>
            </a:pPr>
            <a:r>
              <a:rPr lang="en"/>
              <a:t>Process</a:t>
            </a:r>
            <a:endParaRPr/>
          </a:p>
          <a:p>
            <a:pPr indent="-298450" lvl="1" marL="914400" rtl="0" algn="l">
              <a:lnSpc>
                <a:spcPct val="100000"/>
              </a:lnSpc>
              <a:spcBef>
                <a:spcPts val="0"/>
              </a:spcBef>
              <a:spcAft>
                <a:spcPts val="0"/>
              </a:spcAft>
              <a:buSzPts val="1100"/>
              <a:buChar char="➢"/>
            </a:pPr>
            <a:r>
              <a:rPr lang="en"/>
              <a:t>Collaborating online is HARD.</a:t>
            </a:r>
            <a:endParaRPr/>
          </a:p>
        </p:txBody>
      </p:sp>
      <p:sp>
        <p:nvSpPr>
          <p:cNvPr id="358" name="Google Shape;358;p45"/>
          <p:cNvSpPr/>
          <p:nvPr/>
        </p:nvSpPr>
        <p:spPr>
          <a:xfrm>
            <a:off x="210825" y="211525"/>
            <a:ext cx="274200" cy="915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9" name="Google Shape;359;p45"/>
          <p:cNvPicPr preferRelativeResize="0"/>
          <p:nvPr/>
        </p:nvPicPr>
        <p:blipFill>
          <a:blip r:embed="rId3">
            <a:alphaModFix/>
          </a:blip>
          <a:stretch>
            <a:fillRect/>
          </a:stretch>
        </p:blipFill>
        <p:spPr>
          <a:xfrm>
            <a:off x="4688050" y="3253950"/>
            <a:ext cx="2475500" cy="15950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46"/>
          <p:cNvPicPr preferRelativeResize="0"/>
          <p:nvPr/>
        </p:nvPicPr>
        <p:blipFill>
          <a:blip r:embed="rId3">
            <a:alphaModFix/>
          </a:blip>
          <a:stretch>
            <a:fillRect/>
          </a:stretch>
        </p:blipFill>
        <p:spPr>
          <a:xfrm>
            <a:off x="485025" y="1699150"/>
            <a:ext cx="4736401" cy="2689474"/>
          </a:xfrm>
          <a:prstGeom prst="rect">
            <a:avLst/>
          </a:prstGeom>
          <a:noFill/>
          <a:ln>
            <a:noFill/>
          </a:ln>
        </p:spPr>
      </p:pic>
      <p:pic>
        <p:nvPicPr>
          <p:cNvPr id="365" name="Google Shape;365;p46"/>
          <p:cNvPicPr preferRelativeResize="0"/>
          <p:nvPr/>
        </p:nvPicPr>
        <p:blipFill>
          <a:blip r:embed="rId4">
            <a:alphaModFix/>
          </a:blip>
          <a:stretch>
            <a:fillRect/>
          </a:stretch>
        </p:blipFill>
        <p:spPr>
          <a:xfrm>
            <a:off x="5542750" y="1023650"/>
            <a:ext cx="2620224" cy="3493652"/>
          </a:xfrm>
          <a:prstGeom prst="rect">
            <a:avLst/>
          </a:prstGeom>
          <a:noFill/>
          <a:ln>
            <a:noFill/>
          </a:ln>
        </p:spPr>
      </p:pic>
      <p:sp>
        <p:nvSpPr>
          <p:cNvPr id="366" name="Google Shape;366;p46"/>
          <p:cNvSpPr txBox="1"/>
          <p:nvPr/>
        </p:nvSpPr>
        <p:spPr>
          <a:xfrm>
            <a:off x="740075" y="377425"/>
            <a:ext cx="4233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Calibri"/>
                <a:ea typeface="Calibri"/>
                <a:cs typeface="Calibri"/>
                <a:sym typeface="Calibri"/>
              </a:rPr>
              <a:t>Drawing to </a:t>
            </a:r>
            <a:r>
              <a:rPr lang="en" sz="2400">
                <a:latin typeface="Calibri"/>
                <a:ea typeface="Calibri"/>
                <a:cs typeface="Calibri"/>
                <a:sym typeface="Calibri"/>
              </a:rPr>
              <a:t>reality</a:t>
            </a:r>
            <a:r>
              <a:rPr lang="en" sz="2400">
                <a:latin typeface="Calibri"/>
                <a:ea typeface="Calibri"/>
                <a:cs typeface="Calibri"/>
                <a:sym typeface="Calibri"/>
              </a:rPr>
              <a:t> </a:t>
            </a:r>
            <a:endParaRPr sz="2400">
              <a:latin typeface="Calibri"/>
              <a:ea typeface="Calibri"/>
              <a:cs typeface="Calibri"/>
              <a:sym typeface="Calibri"/>
            </a:endParaRPr>
          </a:p>
        </p:txBody>
      </p:sp>
      <p:sp>
        <p:nvSpPr>
          <p:cNvPr id="367" name="Google Shape;367;p46"/>
          <p:cNvSpPr/>
          <p:nvPr/>
        </p:nvSpPr>
        <p:spPr>
          <a:xfrm>
            <a:off x="210825" y="211525"/>
            <a:ext cx="274200" cy="91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9" name="Shape 149"/>
        <p:cNvGrpSpPr/>
        <p:nvPr/>
      </p:nvGrpSpPr>
      <p:grpSpPr>
        <a:xfrm>
          <a:off x="0" y="0"/>
          <a:ext cx="0" cy="0"/>
          <a:chOff x="0" y="0"/>
          <a:chExt cx="0" cy="0"/>
        </a:xfrm>
      </p:grpSpPr>
      <p:sp>
        <p:nvSpPr>
          <p:cNvPr id="150" name="Google Shape;150;p16"/>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Goals of the Project</a:t>
            </a:r>
            <a:endParaRPr/>
          </a:p>
        </p:txBody>
      </p:sp>
      <p:sp>
        <p:nvSpPr>
          <p:cNvPr id="151" name="Google Shape;151;p16"/>
          <p:cNvSpPr/>
          <p:nvPr/>
        </p:nvSpPr>
        <p:spPr>
          <a:xfrm>
            <a:off x="205275" y="205975"/>
            <a:ext cx="275100" cy="91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Desired Goals</a:t>
            </a:r>
            <a:endParaRPr/>
          </a:p>
        </p:txBody>
      </p:sp>
      <p:sp>
        <p:nvSpPr>
          <p:cNvPr id="157" name="Google Shape;157;p1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SzPts val="1400"/>
              <a:buChar char="❖"/>
            </a:pPr>
            <a:r>
              <a:rPr lang="en" sz="1400"/>
              <a:t>Device</a:t>
            </a:r>
            <a:r>
              <a:rPr lang="en" sz="1400"/>
              <a:t> that can:</a:t>
            </a:r>
            <a:endParaRPr sz="1400"/>
          </a:p>
          <a:p>
            <a:pPr indent="-317500" lvl="1" marL="914400" rtl="0" algn="l">
              <a:lnSpc>
                <a:spcPct val="100000"/>
              </a:lnSpc>
              <a:spcBef>
                <a:spcPts val="0"/>
              </a:spcBef>
              <a:spcAft>
                <a:spcPts val="0"/>
              </a:spcAft>
              <a:buSzPts val="1400"/>
              <a:buChar char="➢"/>
            </a:pPr>
            <a:r>
              <a:rPr lang="en" sz="1400"/>
              <a:t>Turn smart light </a:t>
            </a:r>
            <a:r>
              <a:rPr lang="en" sz="1400"/>
              <a:t>on/off</a:t>
            </a:r>
            <a:r>
              <a:rPr lang="en" sz="1400"/>
              <a:t> based on motion</a:t>
            </a:r>
            <a:endParaRPr sz="1400"/>
          </a:p>
          <a:p>
            <a:pPr indent="-317500" lvl="1" marL="914400" rtl="0" algn="l">
              <a:lnSpc>
                <a:spcPct val="100000"/>
              </a:lnSpc>
              <a:spcBef>
                <a:spcPts val="0"/>
              </a:spcBef>
              <a:spcAft>
                <a:spcPts val="0"/>
              </a:spcAft>
              <a:buSzPts val="1400"/>
              <a:buChar char="➢"/>
            </a:pPr>
            <a:r>
              <a:rPr lang="en" sz="1400"/>
              <a:t>Turn smart light </a:t>
            </a:r>
            <a:r>
              <a:rPr lang="en" sz="1400"/>
              <a:t>on/off</a:t>
            </a:r>
            <a:r>
              <a:rPr lang="en" sz="1400"/>
              <a:t> based on touch</a:t>
            </a:r>
            <a:endParaRPr sz="1400"/>
          </a:p>
          <a:p>
            <a:pPr indent="-317500" lvl="1" marL="914400" rtl="0" algn="l">
              <a:lnSpc>
                <a:spcPct val="100000"/>
              </a:lnSpc>
              <a:spcBef>
                <a:spcPts val="0"/>
              </a:spcBef>
              <a:spcAft>
                <a:spcPts val="0"/>
              </a:spcAft>
              <a:buSzPts val="1400"/>
              <a:buChar char="➢"/>
            </a:pPr>
            <a:r>
              <a:rPr lang="en" sz="1400"/>
              <a:t>Turn smart light on/off via web app</a:t>
            </a:r>
            <a:endParaRPr sz="1400"/>
          </a:p>
          <a:p>
            <a:pPr indent="-317500" lvl="1" marL="914400" rtl="0" algn="l">
              <a:lnSpc>
                <a:spcPct val="100000"/>
              </a:lnSpc>
              <a:spcBef>
                <a:spcPts val="0"/>
              </a:spcBef>
              <a:spcAft>
                <a:spcPts val="0"/>
              </a:spcAft>
              <a:buSzPts val="1400"/>
              <a:buChar char="➢"/>
            </a:pPr>
            <a:r>
              <a:rPr lang="en" sz="1400"/>
              <a:t>Dim and turn smart light on/off based on ambient light levels</a:t>
            </a:r>
            <a:endParaRPr sz="1400"/>
          </a:p>
        </p:txBody>
      </p:sp>
      <p:sp>
        <p:nvSpPr>
          <p:cNvPr id="158" name="Google Shape;158;p17"/>
          <p:cNvSpPr/>
          <p:nvPr/>
        </p:nvSpPr>
        <p:spPr>
          <a:xfrm>
            <a:off x="210825" y="211525"/>
            <a:ext cx="274200" cy="91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Design to </a:t>
            </a:r>
            <a:r>
              <a:rPr lang="en"/>
              <a:t>Achieve</a:t>
            </a:r>
            <a:r>
              <a:rPr lang="en"/>
              <a:t> Goals</a:t>
            </a:r>
            <a:endParaRPr/>
          </a:p>
        </p:txBody>
      </p:sp>
      <p:sp>
        <p:nvSpPr>
          <p:cNvPr id="164" name="Google Shape;164;p18"/>
          <p:cNvSpPr txBox="1"/>
          <p:nvPr>
            <p:ph idx="1" type="body"/>
          </p:nvPr>
        </p:nvSpPr>
        <p:spPr>
          <a:xfrm>
            <a:off x="819150" y="1990725"/>
            <a:ext cx="4599900" cy="2448000"/>
          </a:xfrm>
          <a:prstGeom prst="rect">
            <a:avLst/>
          </a:prstGeom>
        </p:spPr>
        <p:txBody>
          <a:bodyPr anchorCtr="0" anchor="t" bIns="91425" lIns="91425" spcFirstLastPara="1" rIns="91425" wrap="square" tIns="91425">
            <a:normAutofit lnSpcReduction="20000"/>
          </a:bodyPr>
          <a:lstStyle/>
          <a:p>
            <a:pPr indent="-317500" lvl="0" marL="457200" rtl="0" algn="l">
              <a:lnSpc>
                <a:spcPct val="100000"/>
              </a:lnSpc>
              <a:spcBef>
                <a:spcPts val="0"/>
              </a:spcBef>
              <a:spcAft>
                <a:spcPts val="0"/>
              </a:spcAft>
              <a:buClr>
                <a:srgbClr val="000000"/>
              </a:buClr>
              <a:buSzPts val="1400"/>
              <a:buFont typeface="Times New Roman"/>
              <a:buChar char="❖"/>
            </a:pPr>
            <a:r>
              <a:rPr lang="en" sz="1400"/>
              <a:t>Developed s</a:t>
            </a:r>
            <a:r>
              <a:rPr lang="en" sz="1400"/>
              <a:t>mart home lighting device capable of analyzing surroundings and user input</a:t>
            </a:r>
            <a:endParaRPr sz="1400"/>
          </a:p>
          <a:p>
            <a:pPr indent="-317500" lvl="0" marL="457200" rtl="0" algn="l">
              <a:lnSpc>
                <a:spcPct val="100000"/>
              </a:lnSpc>
              <a:spcBef>
                <a:spcPts val="0"/>
              </a:spcBef>
              <a:spcAft>
                <a:spcPts val="0"/>
              </a:spcAft>
              <a:buSzPts val="1400"/>
              <a:buChar char="❖"/>
            </a:pPr>
            <a:r>
              <a:rPr lang="en" sz="1400"/>
              <a:t>Consists of:</a:t>
            </a:r>
            <a:endParaRPr sz="1400"/>
          </a:p>
          <a:p>
            <a:pPr indent="-317500" lvl="1" marL="914400" rtl="0" algn="l">
              <a:lnSpc>
                <a:spcPct val="100000"/>
              </a:lnSpc>
              <a:spcBef>
                <a:spcPts val="0"/>
              </a:spcBef>
              <a:spcAft>
                <a:spcPts val="0"/>
              </a:spcAft>
              <a:buSzPts val="1400"/>
              <a:buChar char="➢"/>
            </a:pPr>
            <a:r>
              <a:rPr lang="en" sz="1400"/>
              <a:t>Hardware</a:t>
            </a:r>
            <a:endParaRPr sz="1400"/>
          </a:p>
          <a:p>
            <a:pPr indent="-317500" lvl="2" marL="1371600" rtl="0" algn="l">
              <a:lnSpc>
                <a:spcPct val="100000"/>
              </a:lnSpc>
              <a:spcBef>
                <a:spcPts val="0"/>
              </a:spcBef>
              <a:spcAft>
                <a:spcPts val="0"/>
              </a:spcAft>
              <a:buSzPts val="1400"/>
              <a:buChar char="■"/>
            </a:pPr>
            <a:r>
              <a:rPr lang="en" sz="1400"/>
              <a:t>Microcontroller, sensors, wires, breadboards</a:t>
            </a:r>
            <a:endParaRPr sz="1400"/>
          </a:p>
          <a:p>
            <a:pPr indent="-317500" lvl="2" marL="1371600" rtl="0" algn="l">
              <a:lnSpc>
                <a:spcPct val="100000"/>
              </a:lnSpc>
              <a:spcBef>
                <a:spcPts val="0"/>
              </a:spcBef>
              <a:spcAft>
                <a:spcPts val="0"/>
              </a:spcAft>
              <a:buSzPts val="1400"/>
              <a:buChar char="■"/>
            </a:pPr>
            <a:r>
              <a:rPr lang="en" sz="1400"/>
              <a:t>Particle board, nylon spacers, wood screws</a:t>
            </a:r>
            <a:endParaRPr sz="1400"/>
          </a:p>
          <a:p>
            <a:pPr indent="-317500" lvl="1" marL="914400" rtl="0" algn="l">
              <a:lnSpc>
                <a:spcPct val="100000"/>
              </a:lnSpc>
              <a:spcBef>
                <a:spcPts val="0"/>
              </a:spcBef>
              <a:spcAft>
                <a:spcPts val="0"/>
              </a:spcAft>
              <a:buSzPts val="1400"/>
              <a:buChar char="➢"/>
            </a:pPr>
            <a:r>
              <a:rPr lang="en" sz="1400"/>
              <a:t>Software</a:t>
            </a:r>
            <a:endParaRPr sz="1400"/>
          </a:p>
          <a:p>
            <a:pPr indent="-317500" lvl="2" marL="1371600" rtl="0" algn="l">
              <a:lnSpc>
                <a:spcPct val="100000"/>
              </a:lnSpc>
              <a:spcBef>
                <a:spcPts val="0"/>
              </a:spcBef>
              <a:spcAft>
                <a:spcPts val="0"/>
              </a:spcAft>
              <a:buSzPts val="1400"/>
              <a:buChar char="■"/>
            </a:pPr>
            <a:r>
              <a:rPr lang="en" sz="1400"/>
              <a:t>Android application</a:t>
            </a:r>
            <a:endParaRPr sz="1400"/>
          </a:p>
          <a:p>
            <a:pPr indent="-317500" lvl="2" marL="1371600" rtl="0" algn="l">
              <a:lnSpc>
                <a:spcPct val="100000"/>
              </a:lnSpc>
              <a:spcBef>
                <a:spcPts val="0"/>
              </a:spcBef>
              <a:spcAft>
                <a:spcPts val="0"/>
              </a:spcAft>
              <a:buSzPts val="1400"/>
              <a:buChar char="■"/>
            </a:pPr>
            <a:r>
              <a:rPr lang="en" sz="1400"/>
              <a:t>Web application</a:t>
            </a:r>
            <a:endParaRPr sz="1400"/>
          </a:p>
          <a:p>
            <a:pPr indent="0" lvl="0" marL="0" rtl="0" algn="l">
              <a:lnSpc>
                <a:spcPct val="100000"/>
              </a:lnSpc>
              <a:spcBef>
                <a:spcPts val="600"/>
              </a:spcBef>
              <a:spcAft>
                <a:spcPts val="600"/>
              </a:spcAft>
              <a:buNone/>
            </a:pPr>
            <a:r>
              <a:t/>
            </a:r>
            <a:endParaRPr sz="1400"/>
          </a:p>
        </p:txBody>
      </p:sp>
      <p:sp>
        <p:nvSpPr>
          <p:cNvPr id="165" name="Google Shape;165;p18"/>
          <p:cNvSpPr/>
          <p:nvPr/>
        </p:nvSpPr>
        <p:spPr>
          <a:xfrm>
            <a:off x="210825" y="211525"/>
            <a:ext cx="274200" cy="91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18"/>
          <p:cNvPicPr preferRelativeResize="0"/>
          <p:nvPr/>
        </p:nvPicPr>
        <p:blipFill>
          <a:blip r:embed="rId3">
            <a:alphaModFix/>
          </a:blip>
          <a:stretch>
            <a:fillRect/>
          </a:stretch>
        </p:blipFill>
        <p:spPr>
          <a:xfrm>
            <a:off x="5483375" y="1760650"/>
            <a:ext cx="2721500" cy="2448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Design Approach: Hardware &amp; Software</a:t>
            </a:r>
            <a:endParaRPr/>
          </a:p>
        </p:txBody>
      </p:sp>
      <p:sp>
        <p:nvSpPr>
          <p:cNvPr id="172" name="Google Shape;172;p19"/>
          <p:cNvSpPr/>
          <p:nvPr/>
        </p:nvSpPr>
        <p:spPr>
          <a:xfrm>
            <a:off x="210825" y="211525"/>
            <a:ext cx="275100" cy="91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830700" y="552725"/>
            <a:ext cx="7718700" cy="60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Hardware</a:t>
            </a:r>
            <a:endParaRPr/>
          </a:p>
        </p:txBody>
      </p:sp>
      <p:sp>
        <p:nvSpPr>
          <p:cNvPr id="178" name="Google Shape;178;p20"/>
          <p:cNvSpPr txBox="1"/>
          <p:nvPr>
            <p:ph idx="1" type="body"/>
          </p:nvPr>
        </p:nvSpPr>
        <p:spPr>
          <a:xfrm>
            <a:off x="830700" y="1283500"/>
            <a:ext cx="7718700" cy="3155400"/>
          </a:xfrm>
          <a:prstGeom prst="rect">
            <a:avLst/>
          </a:prstGeom>
        </p:spPr>
        <p:txBody>
          <a:bodyPr anchorCtr="0" anchor="t" bIns="91425" lIns="91425" spcFirstLastPara="1" rIns="91425" wrap="square" tIns="91425">
            <a:normAutofit/>
          </a:bodyPr>
          <a:lstStyle/>
          <a:p>
            <a:pPr indent="-298450" lvl="0" marL="457200" marR="0" rtl="0" algn="l">
              <a:spcBef>
                <a:spcPts val="0"/>
              </a:spcBef>
              <a:spcAft>
                <a:spcPts val="0"/>
              </a:spcAft>
              <a:buSzPts val="1100"/>
              <a:buChar char="❖"/>
            </a:pPr>
            <a:r>
              <a:rPr lang="en" sz="1100"/>
              <a:t>Device Enclosure</a:t>
            </a:r>
            <a:endParaRPr sz="1100"/>
          </a:p>
          <a:p>
            <a:pPr indent="-298450" lvl="1" marL="914400" marR="0" rtl="0" algn="l">
              <a:spcBef>
                <a:spcPts val="0"/>
              </a:spcBef>
              <a:spcAft>
                <a:spcPts val="0"/>
              </a:spcAft>
              <a:buSzPts val="1100"/>
              <a:buChar char="➢"/>
            </a:pPr>
            <a:r>
              <a:rPr lang="en"/>
              <a:t>Particle board</a:t>
            </a:r>
            <a:endParaRPr/>
          </a:p>
          <a:p>
            <a:pPr indent="-298450" lvl="1" marL="914400" marR="0" rtl="0" algn="l">
              <a:spcBef>
                <a:spcPts val="0"/>
              </a:spcBef>
              <a:spcAft>
                <a:spcPts val="0"/>
              </a:spcAft>
              <a:buSzPts val="1100"/>
              <a:buChar char="➢"/>
            </a:pPr>
            <a:r>
              <a:rPr lang="en"/>
              <a:t>Nylon spacers</a:t>
            </a:r>
            <a:endParaRPr/>
          </a:p>
          <a:p>
            <a:pPr indent="-298450" lvl="1" marL="914400" marR="0" rtl="0" algn="l">
              <a:spcBef>
                <a:spcPts val="0"/>
              </a:spcBef>
              <a:spcAft>
                <a:spcPts val="0"/>
              </a:spcAft>
              <a:buSzPts val="1100"/>
              <a:buChar char="➢"/>
            </a:pPr>
            <a:r>
              <a:rPr lang="en"/>
              <a:t>Wood Screws</a:t>
            </a:r>
            <a:endParaRPr/>
          </a:p>
          <a:p>
            <a:pPr indent="-298450" lvl="0" marL="457200" marR="0" rtl="0" algn="l">
              <a:spcBef>
                <a:spcPts val="0"/>
              </a:spcBef>
              <a:spcAft>
                <a:spcPts val="0"/>
              </a:spcAft>
              <a:buSzPts val="1100"/>
              <a:buChar char="❖"/>
            </a:pPr>
            <a:r>
              <a:rPr lang="en" sz="1100"/>
              <a:t>Internal Device Hardware</a:t>
            </a:r>
            <a:endParaRPr sz="1100"/>
          </a:p>
          <a:p>
            <a:pPr indent="-298450" lvl="1" marL="914400" marR="0" rtl="0" algn="l">
              <a:spcBef>
                <a:spcPts val="0"/>
              </a:spcBef>
              <a:spcAft>
                <a:spcPts val="0"/>
              </a:spcAft>
              <a:buSzPts val="1100"/>
              <a:buChar char="➢"/>
            </a:pPr>
            <a:r>
              <a:rPr lang="en"/>
              <a:t>Microcontroller: Raspberry Pi 4B</a:t>
            </a:r>
            <a:endParaRPr/>
          </a:p>
          <a:p>
            <a:pPr indent="-298450" lvl="1" marL="914400" marR="0" rtl="0" algn="l">
              <a:spcBef>
                <a:spcPts val="0"/>
              </a:spcBef>
              <a:spcAft>
                <a:spcPts val="0"/>
              </a:spcAft>
              <a:buSzPts val="1100"/>
              <a:buChar char="➢"/>
            </a:pPr>
            <a:r>
              <a:rPr lang="en"/>
              <a:t>Two 400 point breadboards</a:t>
            </a:r>
            <a:endParaRPr/>
          </a:p>
          <a:p>
            <a:pPr indent="-298450" lvl="1" marL="914400" marR="0" rtl="0" algn="l">
              <a:spcBef>
                <a:spcPts val="0"/>
              </a:spcBef>
              <a:spcAft>
                <a:spcPts val="0"/>
              </a:spcAft>
              <a:buSzPts val="1100"/>
              <a:buChar char="➢"/>
            </a:pPr>
            <a:r>
              <a:rPr lang="en"/>
              <a:t>22 AWG circuit wire</a:t>
            </a:r>
            <a:endParaRPr/>
          </a:p>
          <a:p>
            <a:pPr indent="-298450" lvl="1" marL="914400" marR="0" rtl="0" algn="l">
              <a:spcBef>
                <a:spcPts val="0"/>
              </a:spcBef>
              <a:spcAft>
                <a:spcPts val="0"/>
              </a:spcAft>
              <a:buSzPts val="1100"/>
              <a:buChar char="➢"/>
            </a:pPr>
            <a:r>
              <a:rPr lang="en"/>
              <a:t>Breakout board</a:t>
            </a:r>
            <a:endParaRPr/>
          </a:p>
          <a:p>
            <a:pPr indent="-298450" lvl="1" marL="914400" marR="0" rtl="0" algn="l">
              <a:spcBef>
                <a:spcPts val="0"/>
              </a:spcBef>
              <a:spcAft>
                <a:spcPts val="0"/>
              </a:spcAft>
              <a:buSzPts val="1100"/>
              <a:buChar char="➢"/>
            </a:pPr>
            <a:r>
              <a:rPr lang="en"/>
              <a:t>Touch sensor</a:t>
            </a:r>
            <a:endParaRPr/>
          </a:p>
          <a:p>
            <a:pPr indent="-298450" lvl="0" marL="457200" marR="0" rtl="0" algn="l">
              <a:spcBef>
                <a:spcPts val="0"/>
              </a:spcBef>
              <a:spcAft>
                <a:spcPts val="0"/>
              </a:spcAft>
              <a:buSzPts val="1100"/>
              <a:buChar char="❖"/>
            </a:pPr>
            <a:r>
              <a:rPr lang="en" sz="1100"/>
              <a:t>External Device Hardware</a:t>
            </a:r>
            <a:endParaRPr sz="1100"/>
          </a:p>
          <a:p>
            <a:pPr indent="-298450" lvl="1" marL="914400" marR="0" rtl="0" algn="l">
              <a:spcBef>
                <a:spcPts val="0"/>
              </a:spcBef>
              <a:spcAft>
                <a:spcPts val="0"/>
              </a:spcAft>
              <a:buSzPts val="1100"/>
              <a:buChar char="➢"/>
            </a:pPr>
            <a:r>
              <a:rPr lang="en"/>
              <a:t>Three motion sensors</a:t>
            </a:r>
            <a:endParaRPr/>
          </a:p>
          <a:p>
            <a:pPr indent="-298450" lvl="1" marL="914400" marR="0" rtl="0" algn="l">
              <a:spcBef>
                <a:spcPts val="0"/>
              </a:spcBef>
              <a:spcAft>
                <a:spcPts val="0"/>
              </a:spcAft>
              <a:buSzPts val="1100"/>
              <a:buChar char="➢"/>
            </a:pPr>
            <a:r>
              <a:rPr lang="en"/>
              <a:t>One light sensor</a:t>
            </a:r>
            <a:endParaRPr/>
          </a:p>
          <a:p>
            <a:pPr indent="-298450" lvl="1" marL="914400" marR="0" rtl="0" algn="l">
              <a:spcBef>
                <a:spcPts val="0"/>
              </a:spcBef>
              <a:spcAft>
                <a:spcPts val="0"/>
              </a:spcAft>
              <a:buSzPts val="1100"/>
              <a:buChar char="➢"/>
            </a:pPr>
            <a:r>
              <a:rPr lang="en"/>
              <a:t>Raspberry Pi outlet adapter</a:t>
            </a:r>
            <a:endParaRPr/>
          </a:p>
          <a:p>
            <a:pPr indent="-298450" lvl="1" marL="914400" marR="0" rtl="0" algn="l">
              <a:spcBef>
                <a:spcPts val="0"/>
              </a:spcBef>
              <a:spcAft>
                <a:spcPts val="0"/>
              </a:spcAft>
              <a:buSzPts val="1100"/>
              <a:buChar char="➢"/>
            </a:pPr>
            <a:r>
              <a:rPr lang="en"/>
              <a:t>Smart Bulb</a:t>
            </a:r>
            <a:endParaRPr/>
          </a:p>
        </p:txBody>
      </p:sp>
      <p:sp>
        <p:nvSpPr>
          <p:cNvPr id="179" name="Google Shape;179;p20"/>
          <p:cNvSpPr/>
          <p:nvPr/>
        </p:nvSpPr>
        <p:spPr>
          <a:xfrm>
            <a:off x="210825" y="211525"/>
            <a:ext cx="274200" cy="91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20"/>
          <p:cNvPicPr preferRelativeResize="0"/>
          <p:nvPr/>
        </p:nvPicPr>
        <p:blipFill>
          <a:blip r:embed="rId3">
            <a:alphaModFix/>
          </a:blip>
          <a:stretch>
            <a:fillRect/>
          </a:stretch>
        </p:blipFill>
        <p:spPr>
          <a:xfrm>
            <a:off x="4817725" y="669775"/>
            <a:ext cx="2727425" cy="36365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830700" y="552725"/>
            <a:ext cx="7718700" cy="60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Hardware</a:t>
            </a:r>
            <a:endParaRPr/>
          </a:p>
        </p:txBody>
      </p:sp>
      <p:sp>
        <p:nvSpPr>
          <p:cNvPr id="186" name="Google Shape;186;p21"/>
          <p:cNvSpPr txBox="1"/>
          <p:nvPr>
            <p:ph idx="1" type="body"/>
          </p:nvPr>
        </p:nvSpPr>
        <p:spPr>
          <a:xfrm>
            <a:off x="864825" y="1273750"/>
            <a:ext cx="4144500" cy="3155400"/>
          </a:xfrm>
          <a:prstGeom prst="rect">
            <a:avLst/>
          </a:prstGeom>
        </p:spPr>
        <p:txBody>
          <a:bodyPr anchorCtr="0" anchor="t" bIns="91425" lIns="91425" spcFirstLastPara="1" rIns="91425" wrap="square" tIns="91425">
            <a:normAutofit/>
          </a:bodyPr>
          <a:lstStyle/>
          <a:p>
            <a:pPr indent="-317500" lvl="0" marL="457200" marR="0" rtl="0" algn="l">
              <a:spcBef>
                <a:spcPts val="0"/>
              </a:spcBef>
              <a:spcAft>
                <a:spcPts val="0"/>
              </a:spcAft>
              <a:buSzPts val="1400"/>
              <a:buChar char="❖"/>
            </a:pPr>
            <a:r>
              <a:rPr lang="en" sz="1600"/>
              <a:t>Method for hardware design</a:t>
            </a:r>
            <a:endParaRPr sz="1600"/>
          </a:p>
          <a:p>
            <a:pPr indent="-317500" lvl="1" marL="914400" marR="0" rtl="0" algn="l">
              <a:spcBef>
                <a:spcPts val="0"/>
              </a:spcBef>
              <a:spcAft>
                <a:spcPts val="0"/>
              </a:spcAft>
              <a:buSzPts val="1400"/>
              <a:buChar char="➢"/>
            </a:pPr>
            <a:r>
              <a:rPr lang="en" sz="1400"/>
              <a:t>Prototyping</a:t>
            </a:r>
            <a:endParaRPr sz="1400"/>
          </a:p>
          <a:p>
            <a:pPr indent="-317500" lvl="2" marL="1371600" marR="0" rtl="0" algn="l">
              <a:spcBef>
                <a:spcPts val="0"/>
              </a:spcBef>
              <a:spcAft>
                <a:spcPts val="0"/>
              </a:spcAft>
              <a:buSzPts val="1400"/>
              <a:buChar char="■"/>
            </a:pPr>
            <a:r>
              <a:rPr lang="en" sz="1400"/>
              <a:t>Testing sensors, microcontroller, and other components </a:t>
            </a:r>
            <a:endParaRPr sz="1400"/>
          </a:p>
          <a:p>
            <a:pPr indent="-317500" lvl="2" marL="1371600" marR="0" rtl="0" algn="l">
              <a:spcBef>
                <a:spcPts val="0"/>
              </a:spcBef>
              <a:spcAft>
                <a:spcPts val="0"/>
              </a:spcAft>
              <a:buSzPts val="1400"/>
              <a:buChar char="■"/>
            </a:pPr>
            <a:r>
              <a:rPr lang="en" sz="1400"/>
              <a:t>Testing without enclosure and on one board</a:t>
            </a:r>
            <a:endParaRPr sz="1400"/>
          </a:p>
          <a:p>
            <a:pPr indent="-317500" lvl="1" marL="914400" marR="0" rtl="0" algn="l">
              <a:spcBef>
                <a:spcPts val="0"/>
              </a:spcBef>
              <a:spcAft>
                <a:spcPts val="0"/>
              </a:spcAft>
              <a:buSzPts val="1400"/>
              <a:buChar char="➢"/>
            </a:pPr>
            <a:r>
              <a:rPr lang="en" sz="1400"/>
              <a:t>Components</a:t>
            </a:r>
            <a:endParaRPr sz="1400"/>
          </a:p>
          <a:p>
            <a:pPr indent="-317500" lvl="2" marL="1371600" marR="0" rtl="0" algn="l">
              <a:spcBef>
                <a:spcPts val="0"/>
              </a:spcBef>
              <a:spcAft>
                <a:spcPts val="0"/>
              </a:spcAft>
              <a:buSzPts val="1400"/>
              <a:buChar char="■"/>
            </a:pPr>
            <a:r>
              <a:rPr lang="en" sz="1400"/>
              <a:t>Our project is made up of multiple </a:t>
            </a:r>
            <a:r>
              <a:rPr lang="en" sz="1400"/>
              <a:t>components</a:t>
            </a:r>
            <a:r>
              <a:rPr lang="en" sz="1400"/>
              <a:t> to operate</a:t>
            </a:r>
            <a:endParaRPr sz="1400"/>
          </a:p>
          <a:p>
            <a:pPr indent="-317500" lvl="1" marL="914400" marR="0" rtl="0" algn="l">
              <a:spcBef>
                <a:spcPts val="0"/>
              </a:spcBef>
              <a:spcAft>
                <a:spcPts val="0"/>
              </a:spcAft>
              <a:buSzPts val="1400"/>
              <a:buChar char="➢"/>
            </a:pPr>
            <a:r>
              <a:rPr lang="en" sz="1400"/>
              <a:t>Circuits and analysis</a:t>
            </a:r>
            <a:endParaRPr sz="1400"/>
          </a:p>
          <a:p>
            <a:pPr indent="-317500" lvl="2" marL="1371600" marR="0" rtl="0" algn="l">
              <a:spcBef>
                <a:spcPts val="0"/>
              </a:spcBef>
              <a:spcAft>
                <a:spcPts val="0"/>
              </a:spcAft>
              <a:buSzPts val="1400"/>
              <a:buChar char="■"/>
            </a:pPr>
            <a:r>
              <a:rPr lang="en" sz="1400"/>
              <a:t>Setting up and adjusting wiring structure and placement for design</a:t>
            </a:r>
            <a:endParaRPr sz="1400"/>
          </a:p>
        </p:txBody>
      </p:sp>
      <p:sp>
        <p:nvSpPr>
          <p:cNvPr id="187" name="Google Shape;187;p21"/>
          <p:cNvSpPr/>
          <p:nvPr/>
        </p:nvSpPr>
        <p:spPr>
          <a:xfrm>
            <a:off x="210825" y="211525"/>
            <a:ext cx="274200" cy="91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21"/>
          <p:cNvPicPr preferRelativeResize="0"/>
          <p:nvPr/>
        </p:nvPicPr>
        <p:blipFill>
          <a:blip r:embed="rId3">
            <a:alphaModFix/>
          </a:blip>
          <a:stretch>
            <a:fillRect/>
          </a:stretch>
        </p:blipFill>
        <p:spPr>
          <a:xfrm>
            <a:off x="5474550" y="985700"/>
            <a:ext cx="2759900" cy="3731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